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382" r:id="rId2"/>
    <p:sldId id="383" r:id="rId3"/>
    <p:sldId id="257" r:id="rId4"/>
    <p:sldId id="384" r:id="rId5"/>
    <p:sldId id="258" r:id="rId6"/>
    <p:sldId id="267" r:id="rId7"/>
    <p:sldId id="269" r:id="rId8"/>
    <p:sldId id="259" r:id="rId9"/>
    <p:sldId id="388" r:id="rId10"/>
    <p:sldId id="391" r:id="rId11"/>
    <p:sldId id="260" r:id="rId12"/>
    <p:sldId id="262" r:id="rId13"/>
    <p:sldId id="263" r:id="rId14"/>
    <p:sldId id="389" r:id="rId15"/>
    <p:sldId id="38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422"/>
    <p:restoredTop sz="90890"/>
  </p:normalViewPr>
  <p:slideViewPr>
    <p:cSldViewPr snapToGrid="0">
      <p:cViewPr varScale="1">
        <p:scale>
          <a:sx n="71" d="100"/>
          <a:sy n="71" d="100"/>
        </p:scale>
        <p:origin x="1416" y="288"/>
      </p:cViewPr>
      <p:guideLst/>
    </p:cSldViewPr>
  </p:slideViewPr>
  <p:notesTextViewPr>
    <p:cViewPr>
      <p:scale>
        <a:sx n="1" d="1"/>
        <a:sy n="1" d="1"/>
      </p:scale>
      <p:origin x="0" y="0"/>
    </p:cViewPr>
  </p:notesTextViewPr>
  <p:sorterViewPr>
    <p:cViewPr varScale="1">
      <p:scale>
        <a:sx n="100" d="100"/>
        <a:sy n="100" d="100"/>
      </p:scale>
      <p:origin x="0" y="-49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E484E3-E8C1-DA47-9216-DDE274C785A3}" type="datetimeFigureOut">
              <a:rPr lang="en-US" smtClean="0"/>
              <a:t>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0B01D7-7154-E949-8B5C-A025B698605B}" type="slidenum">
              <a:rPr lang="en-US" smtClean="0"/>
              <a:t>‹#›</a:t>
            </a:fld>
            <a:endParaRPr lang="en-US"/>
          </a:p>
        </p:txBody>
      </p:sp>
    </p:spTree>
    <p:extLst>
      <p:ext uri="{BB962C8B-B14F-4D97-AF65-F5344CB8AC3E}">
        <p14:creationId xmlns:p14="http://schemas.microsoft.com/office/powerpoint/2010/main" val="1382607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soadc.maps.arcgis.com/apps/webappviewer/index.html?id=5a3b9976bd7749a3bff44b2a1016ffc4"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pPr/>
              <a:t>1</a:t>
            </a:fld>
            <a:endParaRPr lang="en-US"/>
          </a:p>
        </p:txBody>
      </p:sp>
    </p:spTree>
    <p:extLst>
      <p:ext uri="{BB962C8B-B14F-4D97-AF65-F5344CB8AC3E}">
        <p14:creationId xmlns:p14="http://schemas.microsoft.com/office/powerpoint/2010/main" val="1495133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Show Online map - Online Map - </a:t>
            </a:r>
            <a:r>
              <a:rPr lang="en-US" dirty="0">
                <a:hlinkClick r:id="rId3"/>
              </a:rPr>
              <a:t>https://soadc.maps.arcgis.com/apps/webappviewer/index.html?id=5a3b9976bd7749a3bff44b2a1016ffc4</a:t>
            </a:r>
            <a:endParaRPr lang="en-US" dirty="0"/>
          </a:p>
          <a:p>
            <a:r>
              <a:rPr lang="en-US" dirty="0"/>
              <a:t>Surface flooding areas</a:t>
            </a:r>
          </a:p>
        </p:txBody>
      </p:sp>
      <p:sp>
        <p:nvSpPr>
          <p:cNvPr id="4" name="Slide Number Placeholder 3"/>
          <p:cNvSpPr>
            <a:spLocks noGrp="1"/>
          </p:cNvSpPr>
          <p:nvPr>
            <p:ph type="sldNum" sz="quarter" idx="5"/>
          </p:nvPr>
        </p:nvSpPr>
        <p:spPr/>
        <p:txBody>
          <a:bodyPr/>
          <a:lstStyle/>
          <a:p>
            <a:fld id="{000B01D7-7154-E949-8B5C-A025B698605B}" type="slidenum">
              <a:rPr lang="en-US" smtClean="0"/>
              <a:t>3</a:t>
            </a:fld>
            <a:endParaRPr lang="en-US"/>
          </a:p>
        </p:txBody>
      </p:sp>
    </p:spTree>
    <p:extLst>
      <p:ext uri="{BB962C8B-B14F-4D97-AF65-F5344CB8AC3E}">
        <p14:creationId xmlns:p14="http://schemas.microsoft.com/office/powerpoint/2010/main" val="2643456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 separate sites that have been selected.</a:t>
            </a:r>
          </a:p>
          <a:p>
            <a:r>
              <a:rPr lang="en-US" dirty="0"/>
              <a:t>The different shades of green indicate areas of ecological interest including </a:t>
            </a:r>
            <a:r>
              <a:rPr lang="en-US" dirty="0" err="1"/>
              <a:t>bearley</a:t>
            </a:r>
            <a:r>
              <a:rPr lang="en-US" dirty="0"/>
              <a:t> bushes which is SSI (site if special scientific interest)</a:t>
            </a:r>
          </a:p>
          <a:p>
            <a:r>
              <a:rPr lang="en-US" dirty="0"/>
              <a:t>you can see the near </a:t>
            </a:r>
            <a:r>
              <a:rPr lang="en-US" dirty="0" err="1"/>
              <a:t>st</a:t>
            </a:r>
            <a:r>
              <a:rPr lang="en-US" dirty="0"/>
              <a:t> </a:t>
            </a:r>
            <a:r>
              <a:rPr lang="en-US" dirty="0" err="1"/>
              <a:t>mary</a:t>
            </a:r>
            <a:r>
              <a:rPr lang="en-US" dirty="0"/>
              <a:t> church  is a conservation areas</a:t>
            </a:r>
          </a:p>
        </p:txBody>
      </p:sp>
      <p:sp>
        <p:nvSpPr>
          <p:cNvPr id="4" name="Slide Number Placeholder 3"/>
          <p:cNvSpPr>
            <a:spLocks noGrp="1"/>
          </p:cNvSpPr>
          <p:nvPr>
            <p:ph type="sldNum" sz="quarter" idx="5"/>
          </p:nvPr>
        </p:nvSpPr>
        <p:spPr/>
        <p:txBody>
          <a:bodyPr/>
          <a:lstStyle/>
          <a:p>
            <a:fld id="{000B01D7-7154-E949-8B5C-A025B698605B}" type="slidenum">
              <a:rPr lang="en-US" smtClean="0"/>
              <a:t>4</a:t>
            </a:fld>
            <a:endParaRPr lang="en-US"/>
          </a:p>
        </p:txBody>
      </p:sp>
    </p:spTree>
    <p:extLst>
      <p:ext uri="{BB962C8B-B14F-4D97-AF65-F5344CB8AC3E}">
        <p14:creationId xmlns:p14="http://schemas.microsoft.com/office/powerpoint/2010/main" val="1182182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might be asking how is this being allowed on Green belt land</a:t>
            </a:r>
          </a:p>
        </p:txBody>
      </p:sp>
      <p:sp>
        <p:nvSpPr>
          <p:cNvPr id="4" name="Slide Number Placeholder 3"/>
          <p:cNvSpPr>
            <a:spLocks noGrp="1"/>
          </p:cNvSpPr>
          <p:nvPr>
            <p:ph type="sldNum" sz="quarter" idx="5"/>
          </p:nvPr>
        </p:nvSpPr>
        <p:spPr/>
        <p:txBody>
          <a:bodyPr/>
          <a:lstStyle/>
          <a:p>
            <a:fld id="{000B01D7-7154-E949-8B5C-A025B698605B}" type="slidenum">
              <a:rPr lang="en-US" smtClean="0"/>
              <a:t>5</a:t>
            </a:fld>
            <a:endParaRPr lang="en-US"/>
          </a:p>
        </p:txBody>
      </p:sp>
    </p:spTree>
    <p:extLst>
      <p:ext uri="{BB962C8B-B14F-4D97-AF65-F5344CB8AC3E}">
        <p14:creationId xmlns:p14="http://schemas.microsoft.com/office/powerpoint/2010/main" val="3624736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spcAft>
                <a:spcPts val="750"/>
              </a:spcAft>
            </a:pPr>
            <a:r>
              <a:rPr lang="en-GB" b="0" dirty="0">
                <a:effectLst/>
              </a:rPr>
              <a:t>A weak contribution to a Green Belt is when a site does not perform well in one or more of the Green Belt's purposes. This could be due to a number of factors, including: </a:t>
            </a:r>
          </a:p>
          <a:p>
            <a:pPr fontAlgn="ctr">
              <a:spcBef>
                <a:spcPts val="750"/>
              </a:spcBef>
              <a:spcAft>
                <a:spcPts val="600"/>
              </a:spcAft>
              <a:buFont typeface="Arial" panose="020B0604020202020204" pitchFamily="34" charset="0"/>
              <a:buChar char="•"/>
            </a:pPr>
            <a:r>
              <a:rPr lang="en-GB" b="1" dirty="0">
                <a:effectLst/>
              </a:rPr>
              <a:t>Location</a:t>
            </a:r>
            <a:r>
              <a:rPr lang="en-GB" dirty="0">
                <a:effectLst/>
              </a:rPr>
              <a:t>: The site is remote from urban areas, or is not near a historic town </a:t>
            </a:r>
          </a:p>
          <a:p>
            <a:pPr fontAlgn="ctr">
              <a:spcBef>
                <a:spcPts val="750"/>
              </a:spcBef>
              <a:spcAft>
                <a:spcPts val="600"/>
              </a:spcAft>
              <a:buFont typeface="Arial" panose="020B0604020202020204" pitchFamily="34" charset="0"/>
              <a:buChar char="•"/>
            </a:pPr>
            <a:r>
              <a:rPr lang="en-GB" b="1" dirty="0">
                <a:effectLst/>
              </a:rPr>
              <a:t>Size</a:t>
            </a:r>
            <a:r>
              <a:rPr lang="en-GB" dirty="0">
                <a:effectLst/>
              </a:rPr>
              <a:t>: The site is too small to make a significant contribution </a:t>
            </a:r>
          </a:p>
          <a:p>
            <a:pPr fontAlgn="ctr">
              <a:spcBef>
                <a:spcPts val="750"/>
              </a:spcBef>
              <a:spcAft>
                <a:spcPts val="600"/>
              </a:spcAft>
              <a:buFont typeface="Arial" panose="020B0604020202020204" pitchFamily="34" charset="0"/>
              <a:buChar char="•"/>
            </a:pPr>
            <a:r>
              <a:rPr lang="en-GB" b="1" dirty="0">
                <a:effectLst/>
              </a:rPr>
              <a:t>Infrastructure</a:t>
            </a:r>
            <a:r>
              <a:rPr lang="en-GB" dirty="0">
                <a:effectLst/>
              </a:rPr>
              <a:t>: The site lacks infrastructure, such as roads or power lines </a:t>
            </a:r>
          </a:p>
          <a:p>
            <a:pPr fontAlgn="ctr">
              <a:spcBef>
                <a:spcPts val="750"/>
              </a:spcBef>
              <a:spcAft>
                <a:spcPts val="600"/>
              </a:spcAft>
              <a:buFont typeface="Arial" panose="020B0604020202020204" pitchFamily="34" charset="0"/>
              <a:buChar char="•"/>
            </a:pPr>
            <a:r>
              <a:rPr lang="en-GB" b="1" dirty="0">
                <a:effectLst/>
              </a:rPr>
              <a:t>Alignment with regeneration goals</a:t>
            </a:r>
            <a:r>
              <a:rPr lang="en-GB" dirty="0">
                <a:effectLst/>
              </a:rPr>
              <a:t>: The site doesn't align with local plans for urban regeneration </a:t>
            </a:r>
          </a:p>
          <a:p>
            <a:pPr fontAlgn="ctr">
              <a:spcBef>
                <a:spcPts val="750"/>
              </a:spcBef>
              <a:spcAft>
                <a:spcPts val="1500"/>
              </a:spcAft>
              <a:buFont typeface="Arial" panose="020B0604020202020204" pitchFamily="34" charset="0"/>
              <a:buChar char="•"/>
            </a:pPr>
            <a:r>
              <a:rPr lang="en-GB" b="1" dirty="0">
                <a:effectLst/>
              </a:rPr>
              <a:t>Potential for redevelopment</a:t>
            </a:r>
            <a:r>
              <a:rPr lang="en-GB" dirty="0">
                <a:effectLst/>
              </a:rPr>
              <a:t>: The site has low potential for redevelopment due to its size, location, or lack of infrastructure </a:t>
            </a:r>
          </a:p>
          <a:p>
            <a:br>
              <a:rPr lang="en-GB" dirty="0"/>
            </a:br>
            <a:endParaRPr lang="en-US" dirty="0"/>
          </a:p>
        </p:txBody>
      </p:sp>
      <p:sp>
        <p:nvSpPr>
          <p:cNvPr id="4" name="Slide Number Placeholder 3"/>
          <p:cNvSpPr>
            <a:spLocks noGrp="1"/>
          </p:cNvSpPr>
          <p:nvPr>
            <p:ph type="sldNum" sz="quarter" idx="5"/>
          </p:nvPr>
        </p:nvSpPr>
        <p:spPr/>
        <p:txBody>
          <a:bodyPr/>
          <a:lstStyle/>
          <a:p>
            <a:fld id="{000B01D7-7154-E949-8B5C-A025B698605B}" type="slidenum">
              <a:rPr lang="en-US" smtClean="0"/>
              <a:t>6</a:t>
            </a:fld>
            <a:endParaRPr lang="en-US"/>
          </a:p>
        </p:txBody>
      </p:sp>
    </p:spTree>
    <p:extLst>
      <p:ext uri="{BB962C8B-B14F-4D97-AF65-F5344CB8AC3E}">
        <p14:creationId xmlns:p14="http://schemas.microsoft.com/office/powerpoint/2010/main" val="441024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site has been access for suitability  (against all of the 879 sites put forward)</a:t>
            </a:r>
          </a:p>
          <a:p>
            <a:r>
              <a:rPr lang="en-US" dirty="0"/>
              <a:t>Overall score (note lower is better)</a:t>
            </a:r>
          </a:p>
        </p:txBody>
      </p:sp>
      <p:sp>
        <p:nvSpPr>
          <p:cNvPr id="4" name="Slide Number Placeholder 3"/>
          <p:cNvSpPr>
            <a:spLocks noGrp="1"/>
          </p:cNvSpPr>
          <p:nvPr>
            <p:ph type="sldNum" sz="quarter" idx="5"/>
          </p:nvPr>
        </p:nvSpPr>
        <p:spPr/>
        <p:txBody>
          <a:bodyPr/>
          <a:lstStyle/>
          <a:p>
            <a:fld id="{000B01D7-7154-E949-8B5C-A025B698605B}" type="slidenum">
              <a:rPr lang="en-US" smtClean="0"/>
              <a:t>7</a:t>
            </a:fld>
            <a:endParaRPr lang="en-US"/>
          </a:p>
        </p:txBody>
      </p:sp>
    </p:spTree>
    <p:extLst>
      <p:ext uri="{BB962C8B-B14F-4D97-AF65-F5344CB8AC3E}">
        <p14:creationId xmlns:p14="http://schemas.microsoft.com/office/powerpoint/2010/main" val="3699968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other points to notes regarding the BW site.</a:t>
            </a:r>
          </a:p>
        </p:txBody>
      </p:sp>
      <p:sp>
        <p:nvSpPr>
          <p:cNvPr id="4" name="Slide Number Placeholder 3"/>
          <p:cNvSpPr>
            <a:spLocks noGrp="1"/>
          </p:cNvSpPr>
          <p:nvPr>
            <p:ph type="sldNum" sz="quarter" idx="5"/>
          </p:nvPr>
        </p:nvSpPr>
        <p:spPr/>
        <p:txBody>
          <a:bodyPr/>
          <a:lstStyle/>
          <a:p>
            <a:fld id="{000B01D7-7154-E949-8B5C-A025B698605B}" type="slidenum">
              <a:rPr lang="en-US" smtClean="0"/>
              <a:t>8</a:t>
            </a:fld>
            <a:endParaRPr lang="en-US"/>
          </a:p>
        </p:txBody>
      </p:sp>
    </p:spTree>
    <p:extLst>
      <p:ext uri="{BB962C8B-B14F-4D97-AF65-F5344CB8AC3E}">
        <p14:creationId xmlns:p14="http://schemas.microsoft.com/office/powerpoint/2010/main" val="1903411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199C7-DA33-D548-9209-EB7E4F61545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5CD9CF8-E91C-700F-0449-DA69DA4458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23CE47D-A18B-4988-F3D6-78238F5D6DDB}"/>
              </a:ext>
            </a:extLst>
          </p:cNvPr>
          <p:cNvSpPr>
            <a:spLocks noGrp="1"/>
          </p:cNvSpPr>
          <p:nvPr>
            <p:ph type="dt" sz="half" idx="10"/>
          </p:nvPr>
        </p:nvSpPr>
        <p:spPr/>
        <p:txBody>
          <a:bodyPr/>
          <a:lstStyle/>
          <a:p>
            <a:fld id="{D91A8753-BBBA-714D-87BA-8F41BE670B39}" type="datetimeFigureOut">
              <a:rPr lang="en-US" smtClean="0"/>
              <a:t>2/6/2025</a:t>
            </a:fld>
            <a:endParaRPr lang="en-US"/>
          </a:p>
        </p:txBody>
      </p:sp>
      <p:sp>
        <p:nvSpPr>
          <p:cNvPr id="5" name="Footer Placeholder 4">
            <a:extLst>
              <a:ext uri="{FF2B5EF4-FFF2-40B4-BE49-F238E27FC236}">
                <a16:creationId xmlns:a16="http://schemas.microsoft.com/office/drawing/2014/main" id="{C5C806AE-6605-C724-DDF0-6C493D07CC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E9C08A-E867-2919-582B-637AF27BECB3}"/>
              </a:ext>
            </a:extLst>
          </p:cNvPr>
          <p:cNvSpPr>
            <a:spLocks noGrp="1"/>
          </p:cNvSpPr>
          <p:nvPr>
            <p:ph type="sldNum" sz="quarter" idx="12"/>
          </p:nvPr>
        </p:nvSpPr>
        <p:spPr/>
        <p:txBody>
          <a:bodyPr/>
          <a:lstStyle/>
          <a:p>
            <a:fld id="{844E6C34-B2D8-C341-8481-10D5F51D41E7}" type="slidenum">
              <a:rPr lang="en-US" smtClean="0"/>
              <a:t>‹#›</a:t>
            </a:fld>
            <a:endParaRPr lang="en-US"/>
          </a:p>
        </p:txBody>
      </p:sp>
    </p:spTree>
    <p:extLst>
      <p:ext uri="{BB962C8B-B14F-4D97-AF65-F5344CB8AC3E}">
        <p14:creationId xmlns:p14="http://schemas.microsoft.com/office/powerpoint/2010/main" val="3759401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22F94-1A71-70BA-C78C-0607C7827DF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A50198E-8DDB-02B0-FF1B-68E667B5116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730BBBA-A24C-1A0A-9845-B4770525F957}"/>
              </a:ext>
            </a:extLst>
          </p:cNvPr>
          <p:cNvSpPr>
            <a:spLocks noGrp="1"/>
          </p:cNvSpPr>
          <p:nvPr>
            <p:ph type="dt" sz="half" idx="10"/>
          </p:nvPr>
        </p:nvSpPr>
        <p:spPr/>
        <p:txBody>
          <a:bodyPr/>
          <a:lstStyle/>
          <a:p>
            <a:fld id="{D91A8753-BBBA-714D-87BA-8F41BE670B39}" type="datetimeFigureOut">
              <a:rPr lang="en-US" smtClean="0"/>
              <a:t>2/6/2025</a:t>
            </a:fld>
            <a:endParaRPr lang="en-US"/>
          </a:p>
        </p:txBody>
      </p:sp>
      <p:sp>
        <p:nvSpPr>
          <p:cNvPr id="5" name="Footer Placeholder 4">
            <a:extLst>
              <a:ext uri="{FF2B5EF4-FFF2-40B4-BE49-F238E27FC236}">
                <a16:creationId xmlns:a16="http://schemas.microsoft.com/office/drawing/2014/main" id="{2A9312D2-2F5F-2AA3-758E-46BB1AF1AA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273E7C-9610-5B80-9F85-6CC88DC7E086}"/>
              </a:ext>
            </a:extLst>
          </p:cNvPr>
          <p:cNvSpPr>
            <a:spLocks noGrp="1"/>
          </p:cNvSpPr>
          <p:nvPr>
            <p:ph type="sldNum" sz="quarter" idx="12"/>
          </p:nvPr>
        </p:nvSpPr>
        <p:spPr/>
        <p:txBody>
          <a:bodyPr/>
          <a:lstStyle/>
          <a:p>
            <a:fld id="{844E6C34-B2D8-C341-8481-10D5F51D41E7}" type="slidenum">
              <a:rPr lang="en-US" smtClean="0"/>
              <a:t>‹#›</a:t>
            </a:fld>
            <a:endParaRPr lang="en-US"/>
          </a:p>
        </p:txBody>
      </p:sp>
    </p:spTree>
    <p:extLst>
      <p:ext uri="{BB962C8B-B14F-4D97-AF65-F5344CB8AC3E}">
        <p14:creationId xmlns:p14="http://schemas.microsoft.com/office/powerpoint/2010/main" val="2623830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DAC418-2A65-52C1-F18D-78629C438BF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7C50FD7-3D24-0B0D-E402-EA2AB391547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25534C2-36B1-6E9B-8423-5DBEBA9DCF74}"/>
              </a:ext>
            </a:extLst>
          </p:cNvPr>
          <p:cNvSpPr>
            <a:spLocks noGrp="1"/>
          </p:cNvSpPr>
          <p:nvPr>
            <p:ph type="dt" sz="half" idx="10"/>
          </p:nvPr>
        </p:nvSpPr>
        <p:spPr/>
        <p:txBody>
          <a:bodyPr/>
          <a:lstStyle/>
          <a:p>
            <a:fld id="{D91A8753-BBBA-714D-87BA-8F41BE670B39}" type="datetimeFigureOut">
              <a:rPr lang="en-US" smtClean="0"/>
              <a:t>2/6/2025</a:t>
            </a:fld>
            <a:endParaRPr lang="en-US"/>
          </a:p>
        </p:txBody>
      </p:sp>
      <p:sp>
        <p:nvSpPr>
          <p:cNvPr id="5" name="Footer Placeholder 4">
            <a:extLst>
              <a:ext uri="{FF2B5EF4-FFF2-40B4-BE49-F238E27FC236}">
                <a16:creationId xmlns:a16="http://schemas.microsoft.com/office/drawing/2014/main" id="{60C13845-0427-B824-CBFC-529381AAF2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99B6D0-6F84-27D1-7248-853590C19131}"/>
              </a:ext>
            </a:extLst>
          </p:cNvPr>
          <p:cNvSpPr>
            <a:spLocks noGrp="1"/>
          </p:cNvSpPr>
          <p:nvPr>
            <p:ph type="sldNum" sz="quarter" idx="12"/>
          </p:nvPr>
        </p:nvSpPr>
        <p:spPr/>
        <p:txBody>
          <a:bodyPr/>
          <a:lstStyle/>
          <a:p>
            <a:fld id="{844E6C34-B2D8-C341-8481-10D5F51D41E7}" type="slidenum">
              <a:rPr lang="en-US" smtClean="0"/>
              <a:t>‹#›</a:t>
            </a:fld>
            <a:endParaRPr lang="en-US"/>
          </a:p>
        </p:txBody>
      </p:sp>
    </p:spTree>
    <p:extLst>
      <p:ext uri="{BB962C8B-B14F-4D97-AF65-F5344CB8AC3E}">
        <p14:creationId xmlns:p14="http://schemas.microsoft.com/office/powerpoint/2010/main" val="4021581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29E52-1BD6-4810-80B1-AE050690607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DF2142F-0984-C755-45BA-042A6CA228F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0A6015D-F372-F5C3-BDE7-1C1C5B27469D}"/>
              </a:ext>
            </a:extLst>
          </p:cNvPr>
          <p:cNvSpPr>
            <a:spLocks noGrp="1"/>
          </p:cNvSpPr>
          <p:nvPr>
            <p:ph type="dt" sz="half" idx="10"/>
          </p:nvPr>
        </p:nvSpPr>
        <p:spPr/>
        <p:txBody>
          <a:bodyPr/>
          <a:lstStyle/>
          <a:p>
            <a:fld id="{D91A8753-BBBA-714D-87BA-8F41BE670B39}" type="datetimeFigureOut">
              <a:rPr lang="en-US" smtClean="0"/>
              <a:t>2/6/2025</a:t>
            </a:fld>
            <a:endParaRPr lang="en-US"/>
          </a:p>
        </p:txBody>
      </p:sp>
      <p:sp>
        <p:nvSpPr>
          <p:cNvPr id="5" name="Footer Placeholder 4">
            <a:extLst>
              <a:ext uri="{FF2B5EF4-FFF2-40B4-BE49-F238E27FC236}">
                <a16:creationId xmlns:a16="http://schemas.microsoft.com/office/drawing/2014/main" id="{A2BBECD5-4E99-C4B2-C3FF-F1F4F89131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B2EF78-1674-01C0-BB09-0014248F2BCB}"/>
              </a:ext>
            </a:extLst>
          </p:cNvPr>
          <p:cNvSpPr>
            <a:spLocks noGrp="1"/>
          </p:cNvSpPr>
          <p:nvPr>
            <p:ph type="sldNum" sz="quarter" idx="12"/>
          </p:nvPr>
        </p:nvSpPr>
        <p:spPr/>
        <p:txBody>
          <a:bodyPr/>
          <a:lstStyle/>
          <a:p>
            <a:fld id="{844E6C34-B2D8-C341-8481-10D5F51D41E7}" type="slidenum">
              <a:rPr lang="en-US" smtClean="0"/>
              <a:t>‹#›</a:t>
            </a:fld>
            <a:endParaRPr lang="en-US"/>
          </a:p>
        </p:txBody>
      </p:sp>
    </p:spTree>
    <p:extLst>
      <p:ext uri="{BB962C8B-B14F-4D97-AF65-F5344CB8AC3E}">
        <p14:creationId xmlns:p14="http://schemas.microsoft.com/office/powerpoint/2010/main" val="3615210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D19B0-122C-615F-FDD1-F30DE02A592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8F5BDFE8-FE84-DAA6-71F0-EA0FCC5D6DB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C50E936-79AC-2435-060D-9C83C356128E}"/>
              </a:ext>
            </a:extLst>
          </p:cNvPr>
          <p:cNvSpPr>
            <a:spLocks noGrp="1"/>
          </p:cNvSpPr>
          <p:nvPr>
            <p:ph type="dt" sz="half" idx="10"/>
          </p:nvPr>
        </p:nvSpPr>
        <p:spPr/>
        <p:txBody>
          <a:bodyPr/>
          <a:lstStyle/>
          <a:p>
            <a:fld id="{D91A8753-BBBA-714D-87BA-8F41BE670B39}" type="datetimeFigureOut">
              <a:rPr lang="en-US" smtClean="0"/>
              <a:t>2/6/2025</a:t>
            </a:fld>
            <a:endParaRPr lang="en-US"/>
          </a:p>
        </p:txBody>
      </p:sp>
      <p:sp>
        <p:nvSpPr>
          <p:cNvPr id="5" name="Footer Placeholder 4">
            <a:extLst>
              <a:ext uri="{FF2B5EF4-FFF2-40B4-BE49-F238E27FC236}">
                <a16:creationId xmlns:a16="http://schemas.microsoft.com/office/drawing/2014/main" id="{F576CBE6-55D8-55F1-BD2D-8F77D46C6D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402E11-58C1-F455-1709-BA43706ED3D5}"/>
              </a:ext>
            </a:extLst>
          </p:cNvPr>
          <p:cNvSpPr>
            <a:spLocks noGrp="1"/>
          </p:cNvSpPr>
          <p:nvPr>
            <p:ph type="sldNum" sz="quarter" idx="12"/>
          </p:nvPr>
        </p:nvSpPr>
        <p:spPr/>
        <p:txBody>
          <a:bodyPr/>
          <a:lstStyle/>
          <a:p>
            <a:fld id="{844E6C34-B2D8-C341-8481-10D5F51D41E7}" type="slidenum">
              <a:rPr lang="en-US" smtClean="0"/>
              <a:t>‹#›</a:t>
            </a:fld>
            <a:endParaRPr lang="en-US"/>
          </a:p>
        </p:txBody>
      </p:sp>
    </p:spTree>
    <p:extLst>
      <p:ext uri="{BB962C8B-B14F-4D97-AF65-F5344CB8AC3E}">
        <p14:creationId xmlns:p14="http://schemas.microsoft.com/office/powerpoint/2010/main" val="715894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E29D1-CE99-465F-E0E9-66A8F58BDA7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CEFFF40-92E1-B19B-8E6E-E8A3D807B33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E418883A-7B34-ED41-63B4-BC610C777B0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2B754C8-59EF-2DCF-AF41-34F5BDC3E649}"/>
              </a:ext>
            </a:extLst>
          </p:cNvPr>
          <p:cNvSpPr>
            <a:spLocks noGrp="1"/>
          </p:cNvSpPr>
          <p:nvPr>
            <p:ph type="dt" sz="half" idx="10"/>
          </p:nvPr>
        </p:nvSpPr>
        <p:spPr/>
        <p:txBody>
          <a:bodyPr/>
          <a:lstStyle/>
          <a:p>
            <a:fld id="{D91A8753-BBBA-714D-87BA-8F41BE670B39}" type="datetimeFigureOut">
              <a:rPr lang="en-US" smtClean="0"/>
              <a:t>2/6/2025</a:t>
            </a:fld>
            <a:endParaRPr lang="en-US"/>
          </a:p>
        </p:txBody>
      </p:sp>
      <p:sp>
        <p:nvSpPr>
          <p:cNvPr id="6" name="Footer Placeholder 5">
            <a:extLst>
              <a:ext uri="{FF2B5EF4-FFF2-40B4-BE49-F238E27FC236}">
                <a16:creationId xmlns:a16="http://schemas.microsoft.com/office/drawing/2014/main" id="{DACF12CE-0387-7359-C25C-2DBD45E77F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1A02DD-D0CA-0A2C-F475-DF5D6422C2CB}"/>
              </a:ext>
            </a:extLst>
          </p:cNvPr>
          <p:cNvSpPr>
            <a:spLocks noGrp="1"/>
          </p:cNvSpPr>
          <p:nvPr>
            <p:ph type="sldNum" sz="quarter" idx="12"/>
          </p:nvPr>
        </p:nvSpPr>
        <p:spPr/>
        <p:txBody>
          <a:bodyPr/>
          <a:lstStyle/>
          <a:p>
            <a:fld id="{844E6C34-B2D8-C341-8481-10D5F51D41E7}" type="slidenum">
              <a:rPr lang="en-US" smtClean="0"/>
              <a:t>‹#›</a:t>
            </a:fld>
            <a:endParaRPr lang="en-US"/>
          </a:p>
        </p:txBody>
      </p:sp>
    </p:spTree>
    <p:extLst>
      <p:ext uri="{BB962C8B-B14F-4D97-AF65-F5344CB8AC3E}">
        <p14:creationId xmlns:p14="http://schemas.microsoft.com/office/powerpoint/2010/main" val="67755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222F8-F3D6-F203-D71B-BDAA197F2730}"/>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CDBB958-B426-1DC8-09FD-D3C495BFED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696D712-4776-5CAA-32DB-0B28D689FF4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7898AAA-D120-5C34-8274-205788C90F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9B05028-3A90-E7B7-882A-C16F3C110AF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E61FCDF-5B01-F325-6AD4-D8910A9BAA57}"/>
              </a:ext>
            </a:extLst>
          </p:cNvPr>
          <p:cNvSpPr>
            <a:spLocks noGrp="1"/>
          </p:cNvSpPr>
          <p:nvPr>
            <p:ph type="dt" sz="half" idx="10"/>
          </p:nvPr>
        </p:nvSpPr>
        <p:spPr/>
        <p:txBody>
          <a:bodyPr/>
          <a:lstStyle/>
          <a:p>
            <a:fld id="{D91A8753-BBBA-714D-87BA-8F41BE670B39}" type="datetimeFigureOut">
              <a:rPr lang="en-US" smtClean="0"/>
              <a:t>2/6/2025</a:t>
            </a:fld>
            <a:endParaRPr lang="en-US"/>
          </a:p>
        </p:txBody>
      </p:sp>
      <p:sp>
        <p:nvSpPr>
          <p:cNvPr id="8" name="Footer Placeholder 7">
            <a:extLst>
              <a:ext uri="{FF2B5EF4-FFF2-40B4-BE49-F238E27FC236}">
                <a16:creationId xmlns:a16="http://schemas.microsoft.com/office/drawing/2014/main" id="{D7355094-D510-14A7-E157-C62493FB80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E4D5EBE-1C8D-E291-7894-825254CAB052}"/>
              </a:ext>
            </a:extLst>
          </p:cNvPr>
          <p:cNvSpPr>
            <a:spLocks noGrp="1"/>
          </p:cNvSpPr>
          <p:nvPr>
            <p:ph type="sldNum" sz="quarter" idx="12"/>
          </p:nvPr>
        </p:nvSpPr>
        <p:spPr/>
        <p:txBody>
          <a:bodyPr/>
          <a:lstStyle/>
          <a:p>
            <a:fld id="{844E6C34-B2D8-C341-8481-10D5F51D41E7}" type="slidenum">
              <a:rPr lang="en-US" smtClean="0"/>
              <a:t>‹#›</a:t>
            </a:fld>
            <a:endParaRPr lang="en-US"/>
          </a:p>
        </p:txBody>
      </p:sp>
    </p:spTree>
    <p:extLst>
      <p:ext uri="{BB962C8B-B14F-4D97-AF65-F5344CB8AC3E}">
        <p14:creationId xmlns:p14="http://schemas.microsoft.com/office/powerpoint/2010/main" val="1051875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32B90-92CD-7811-919B-CB15C36303A9}"/>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02B0D2B9-5BCA-D2C7-A5E6-942153B2913B}"/>
              </a:ext>
            </a:extLst>
          </p:cNvPr>
          <p:cNvSpPr>
            <a:spLocks noGrp="1"/>
          </p:cNvSpPr>
          <p:nvPr>
            <p:ph type="dt" sz="half" idx="10"/>
          </p:nvPr>
        </p:nvSpPr>
        <p:spPr/>
        <p:txBody>
          <a:bodyPr/>
          <a:lstStyle/>
          <a:p>
            <a:fld id="{D91A8753-BBBA-714D-87BA-8F41BE670B39}" type="datetimeFigureOut">
              <a:rPr lang="en-US" smtClean="0"/>
              <a:t>2/6/2025</a:t>
            </a:fld>
            <a:endParaRPr lang="en-US"/>
          </a:p>
        </p:txBody>
      </p:sp>
      <p:sp>
        <p:nvSpPr>
          <p:cNvPr id="4" name="Footer Placeholder 3">
            <a:extLst>
              <a:ext uri="{FF2B5EF4-FFF2-40B4-BE49-F238E27FC236}">
                <a16:creationId xmlns:a16="http://schemas.microsoft.com/office/drawing/2014/main" id="{EBB4BE76-BAB5-CCFC-6FD2-511E98A49C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F952D0-0297-BA85-37A9-9FE2189E6E66}"/>
              </a:ext>
            </a:extLst>
          </p:cNvPr>
          <p:cNvSpPr>
            <a:spLocks noGrp="1"/>
          </p:cNvSpPr>
          <p:nvPr>
            <p:ph type="sldNum" sz="quarter" idx="12"/>
          </p:nvPr>
        </p:nvSpPr>
        <p:spPr/>
        <p:txBody>
          <a:bodyPr/>
          <a:lstStyle/>
          <a:p>
            <a:fld id="{844E6C34-B2D8-C341-8481-10D5F51D41E7}" type="slidenum">
              <a:rPr lang="en-US" smtClean="0"/>
              <a:t>‹#›</a:t>
            </a:fld>
            <a:endParaRPr lang="en-US"/>
          </a:p>
        </p:txBody>
      </p:sp>
    </p:spTree>
    <p:extLst>
      <p:ext uri="{BB962C8B-B14F-4D97-AF65-F5344CB8AC3E}">
        <p14:creationId xmlns:p14="http://schemas.microsoft.com/office/powerpoint/2010/main" val="1705010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04F634-ACD1-7B15-FBD0-34297B262F03}"/>
              </a:ext>
            </a:extLst>
          </p:cNvPr>
          <p:cNvSpPr>
            <a:spLocks noGrp="1"/>
          </p:cNvSpPr>
          <p:nvPr>
            <p:ph type="dt" sz="half" idx="10"/>
          </p:nvPr>
        </p:nvSpPr>
        <p:spPr/>
        <p:txBody>
          <a:bodyPr/>
          <a:lstStyle/>
          <a:p>
            <a:fld id="{D91A8753-BBBA-714D-87BA-8F41BE670B39}" type="datetimeFigureOut">
              <a:rPr lang="en-US" smtClean="0"/>
              <a:t>2/6/2025</a:t>
            </a:fld>
            <a:endParaRPr lang="en-US"/>
          </a:p>
        </p:txBody>
      </p:sp>
      <p:sp>
        <p:nvSpPr>
          <p:cNvPr id="3" name="Footer Placeholder 2">
            <a:extLst>
              <a:ext uri="{FF2B5EF4-FFF2-40B4-BE49-F238E27FC236}">
                <a16:creationId xmlns:a16="http://schemas.microsoft.com/office/drawing/2014/main" id="{F17ADFB0-3DBB-CC92-7318-7547E8B317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4EF45A-6CED-3D16-567D-C5B5C54B2B92}"/>
              </a:ext>
            </a:extLst>
          </p:cNvPr>
          <p:cNvSpPr>
            <a:spLocks noGrp="1"/>
          </p:cNvSpPr>
          <p:nvPr>
            <p:ph type="sldNum" sz="quarter" idx="12"/>
          </p:nvPr>
        </p:nvSpPr>
        <p:spPr/>
        <p:txBody>
          <a:bodyPr/>
          <a:lstStyle/>
          <a:p>
            <a:fld id="{844E6C34-B2D8-C341-8481-10D5F51D41E7}" type="slidenum">
              <a:rPr lang="en-US" smtClean="0"/>
              <a:t>‹#›</a:t>
            </a:fld>
            <a:endParaRPr lang="en-US"/>
          </a:p>
        </p:txBody>
      </p:sp>
    </p:spTree>
    <p:extLst>
      <p:ext uri="{BB962C8B-B14F-4D97-AF65-F5344CB8AC3E}">
        <p14:creationId xmlns:p14="http://schemas.microsoft.com/office/powerpoint/2010/main" val="517555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FF61F-B91D-BC67-1919-79AC39E522C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E5FE7C7-003A-C964-82C3-1F07D76BC1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9D6281F-B9DD-2788-E2F8-D3B02BE799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1F4D724-8C3A-71BF-C480-609B4EC75611}"/>
              </a:ext>
            </a:extLst>
          </p:cNvPr>
          <p:cNvSpPr>
            <a:spLocks noGrp="1"/>
          </p:cNvSpPr>
          <p:nvPr>
            <p:ph type="dt" sz="half" idx="10"/>
          </p:nvPr>
        </p:nvSpPr>
        <p:spPr/>
        <p:txBody>
          <a:bodyPr/>
          <a:lstStyle/>
          <a:p>
            <a:fld id="{D91A8753-BBBA-714D-87BA-8F41BE670B39}" type="datetimeFigureOut">
              <a:rPr lang="en-US" smtClean="0"/>
              <a:t>2/6/2025</a:t>
            </a:fld>
            <a:endParaRPr lang="en-US"/>
          </a:p>
        </p:txBody>
      </p:sp>
      <p:sp>
        <p:nvSpPr>
          <p:cNvPr id="6" name="Footer Placeholder 5">
            <a:extLst>
              <a:ext uri="{FF2B5EF4-FFF2-40B4-BE49-F238E27FC236}">
                <a16:creationId xmlns:a16="http://schemas.microsoft.com/office/drawing/2014/main" id="{219F1375-7749-089F-6F0D-2FA90D54E6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0AC4E1-8FCA-C690-8B78-F040645F657D}"/>
              </a:ext>
            </a:extLst>
          </p:cNvPr>
          <p:cNvSpPr>
            <a:spLocks noGrp="1"/>
          </p:cNvSpPr>
          <p:nvPr>
            <p:ph type="sldNum" sz="quarter" idx="12"/>
          </p:nvPr>
        </p:nvSpPr>
        <p:spPr/>
        <p:txBody>
          <a:bodyPr/>
          <a:lstStyle/>
          <a:p>
            <a:fld id="{844E6C34-B2D8-C341-8481-10D5F51D41E7}" type="slidenum">
              <a:rPr lang="en-US" smtClean="0"/>
              <a:t>‹#›</a:t>
            </a:fld>
            <a:endParaRPr lang="en-US"/>
          </a:p>
        </p:txBody>
      </p:sp>
    </p:spTree>
    <p:extLst>
      <p:ext uri="{BB962C8B-B14F-4D97-AF65-F5344CB8AC3E}">
        <p14:creationId xmlns:p14="http://schemas.microsoft.com/office/powerpoint/2010/main" val="281868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99051-FB4B-2DEA-3D53-E6EA8B7E85E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F1809BC-1F18-BBE6-5F53-325556F87C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06B7DE-3844-8DC3-8C93-C8F2770D8D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831234C-2B71-153A-F653-15C0149D0399}"/>
              </a:ext>
            </a:extLst>
          </p:cNvPr>
          <p:cNvSpPr>
            <a:spLocks noGrp="1"/>
          </p:cNvSpPr>
          <p:nvPr>
            <p:ph type="dt" sz="half" idx="10"/>
          </p:nvPr>
        </p:nvSpPr>
        <p:spPr/>
        <p:txBody>
          <a:bodyPr/>
          <a:lstStyle/>
          <a:p>
            <a:fld id="{D91A8753-BBBA-714D-87BA-8F41BE670B39}" type="datetimeFigureOut">
              <a:rPr lang="en-US" smtClean="0"/>
              <a:t>2/6/2025</a:t>
            </a:fld>
            <a:endParaRPr lang="en-US"/>
          </a:p>
        </p:txBody>
      </p:sp>
      <p:sp>
        <p:nvSpPr>
          <p:cNvPr id="6" name="Footer Placeholder 5">
            <a:extLst>
              <a:ext uri="{FF2B5EF4-FFF2-40B4-BE49-F238E27FC236}">
                <a16:creationId xmlns:a16="http://schemas.microsoft.com/office/drawing/2014/main" id="{78E2FF5E-59C7-8608-998C-C4A0AD282E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E41734-65A5-F1D5-60DE-C9C7B73B3AC6}"/>
              </a:ext>
            </a:extLst>
          </p:cNvPr>
          <p:cNvSpPr>
            <a:spLocks noGrp="1"/>
          </p:cNvSpPr>
          <p:nvPr>
            <p:ph type="sldNum" sz="quarter" idx="12"/>
          </p:nvPr>
        </p:nvSpPr>
        <p:spPr/>
        <p:txBody>
          <a:bodyPr/>
          <a:lstStyle/>
          <a:p>
            <a:fld id="{844E6C34-B2D8-C341-8481-10D5F51D41E7}" type="slidenum">
              <a:rPr lang="en-US" smtClean="0"/>
              <a:t>‹#›</a:t>
            </a:fld>
            <a:endParaRPr lang="en-US"/>
          </a:p>
        </p:txBody>
      </p:sp>
    </p:spTree>
    <p:extLst>
      <p:ext uri="{BB962C8B-B14F-4D97-AF65-F5344CB8AC3E}">
        <p14:creationId xmlns:p14="http://schemas.microsoft.com/office/powerpoint/2010/main" val="2206280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21AC6D-F0CE-A87C-6172-F7BDF339AE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4A572B2-405D-8CA6-1E01-BDBFF9F54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6209776-92C3-6FC0-537F-70F77BB42A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91A8753-BBBA-714D-87BA-8F41BE670B39}" type="datetimeFigureOut">
              <a:rPr lang="en-US" smtClean="0"/>
              <a:t>2/6/2025</a:t>
            </a:fld>
            <a:endParaRPr lang="en-US"/>
          </a:p>
        </p:txBody>
      </p:sp>
      <p:sp>
        <p:nvSpPr>
          <p:cNvPr id="5" name="Footer Placeholder 4">
            <a:extLst>
              <a:ext uri="{FF2B5EF4-FFF2-40B4-BE49-F238E27FC236}">
                <a16:creationId xmlns:a16="http://schemas.microsoft.com/office/drawing/2014/main" id="{774C8B0C-0455-806C-AF72-E2F3D886F9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FFF8A3A-479A-7A8B-03B9-110C48D8FA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44E6C34-B2D8-C341-8481-10D5F51D41E7}" type="slidenum">
              <a:rPr lang="en-US" smtClean="0"/>
              <a:t>‹#›</a:t>
            </a:fld>
            <a:endParaRPr lang="en-US"/>
          </a:p>
        </p:txBody>
      </p:sp>
    </p:spTree>
    <p:extLst>
      <p:ext uri="{BB962C8B-B14F-4D97-AF65-F5344CB8AC3E}">
        <p14:creationId xmlns:p14="http://schemas.microsoft.com/office/powerpoint/2010/main" val="6131901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southwarwickshire.org.uk/swlp/search.cfm" TargetMode="External"/><Relationship Id="rId2" Type="http://schemas.openxmlformats.org/officeDocument/2006/relationships/hyperlink" Target="https://www.southwarwickshire.org.uk/swlp/preferred-options.cfm" TargetMode="External"/><Relationship Id="rId1" Type="http://schemas.openxmlformats.org/officeDocument/2006/relationships/slideLayout" Target="../slideLayouts/slideLayout2.xml"/><Relationship Id="rId4" Type="http://schemas.openxmlformats.org/officeDocument/2006/relationships/hyperlink" Target="mailto:clerk@wilmcoteparish.gov.uk"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www.schabell.org/2019/08/5-questions-everyones-asking-about-microservices-question1.html" TargetMode="External"/><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soadc.maps.arcgis.com/apps/webappviewer/index.html?id=5a3b9976bd7749a3bff44b2a1016ffc4"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soadc.maps.arcgis.com/apps/webappviewer/index.html?id=5a3b9976bd7749a3bff44b2a1016ffc4"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600200" y="1143001"/>
            <a:ext cx="8266925" cy="4087906"/>
          </a:xfrm>
        </p:spPr>
        <p:txBody>
          <a:bodyPr>
            <a:normAutofit fontScale="90000"/>
          </a:bodyPr>
          <a:lstStyle/>
          <a:p>
            <a:pPr algn="ctr"/>
            <a:br>
              <a:rPr lang="en-US" sz="3600" dirty="0"/>
            </a:br>
            <a:br>
              <a:rPr lang="en-US" sz="3600" dirty="0"/>
            </a:br>
            <a:br>
              <a:rPr lang="en-US" sz="3600" dirty="0"/>
            </a:br>
            <a:br>
              <a:rPr lang="en-US" sz="3600" dirty="0"/>
            </a:br>
            <a:br>
              <a:rPr lang="en-US" sz="3600" dirty="0"/>
            </a:br>
            <a:br>
              <a:rPr lang="en-US" sz="3600" dirty="0"/>
            </a:br>
            <a:br>
              <a:rPr lang="en-US" sz="3600" dirty="0"/>
            </a:br>
            <a:r>
              <a:rPr lang="en-US" sz="5300" b="1" dirty="0"/>
              <a:t>South </a:t>
            </a:r>
            <a:r>
              <a:rPr lang="en-US" sz="5300" b="1"/>
              <a:t>Warwickshire </a:t>
            </a:r>
            <a:br>
              <a:rPr lang="en-US" sz="5300" b="1"/>
            </a:br>
            <a:r>
              <a:rPr lang="en-US" sz="5300" b="1"/>
              <a:t>Local </a:t>
            </a:r>
            <a:r>
              <a:rPr lang="en-US" sz="5300" b="1" dirty="0"/>
              <a:t>Plan</a:t>
            </a:r>
            <a:br>
              <a:rPr lang="en-US" sz="5300" b="1" dirty="0"/>
            </a:br>
            <a:br>
              <a:rPr lang="en-US" sz="5300" b="1" dirty="0"/>
            </a:br>
            <a:r>
              <a:rPr lang="en-US" sz="5300" b="1" dirty="0"/>
              <a:t>Wilmcote Public Meeting </a:t>
            </a:r>
            <a:br>
              <a:rPr lang="en-US" sz="5300" b="1" dirty="0"/>
            </a:br>
            <a:br>
              <a:rPr lang="en-US" sz="5300" b="1" dirty="0"/>
            </a:br>
            <a:r>
              <a:rPr lang="en-US" sz="5300" b="1" dirty="0"/>
              <a:t>8</a:t>
            </a:r>
            <a:r>
              <a:rPr lang="en-US" sz="5300" b="1" baseline="30000" dirty="0"/>
              <a:t>th</a:t>
            </a:r>
            <a:r>
              <a:rPr lang="en-US" sz="5300" b="1" dirty="0"/>
              <a:t> February 2025</a:t>
            </a:r>
          </a:p>
        </p:txBody>
      </p:sp>
    </p:spTree>
    <p:extLst>
      <p:ext uri="{BB962C8B-B14F-4D97-AF65-F5344CB8AC3E}">
        <p14:creationId xmlns:p14="http://schemas.microsoft.com/office/powerpoint/2010/main" val="3549628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7F8CB48-C2B8-5838-41D8-2A8DB113F3A7}"/>
              </a:ext>
            </a:extLst>
          </p:cNvPr>
          <p:cNvPicPr>
            <a:picLocks noChangeAspect="1"/>
          </p:cNvPicPr>
          <p:nvPr/>
        </p:nvPicPr>
        <p:blipFill>
          <a:blip r:embed="rId2"/>
          <a:stretch>
            <a:fillRect/>
          </a:stretch>
        </p:blipFill>
        <p:spPr>
          <a:xfrm>
            <a:off x="6408693" y="885514"/>
            <a:ext cx="4651839" cy="5571066"/>
          </a:xfrm>
          <a:prstGeom prst="rect">
            <a:avLst/>
          </a:prstGeom>
        </p:spPr>
      </p:pic>
      <p:pic>
        <p:nvPicPr>
          <p:cNvPr id="5" name="Content Placeholder 4">
            <a:extLst>
              <a:ext uri="{FF2B5EF4-FFF2-40B4-BE49-F238E27FC236}">
                <a16:creationId xmlns:a16="http://schemas.microsoft.com/office/drawing/2014/main" id="{D688535A-A0DA-BB5B-28E0-567C55D1248C}"/>
              </a:ext>
            </a:extLst>
          </p:cNvPr>
          <p:cNvPicPr>
            <a:picLocks noGrp="1" noChangeAspect="1"/>
          </p:cNvPicPr>
          <p:nvPr>
            <p:ph idx="1"/>
          </p:nvPr>
        </p:nvPicPr>
        <p:blipFill>
          <a:blip r:embed="rId3"/>
          <a:stretch>
            <a:fillRect/>
          </a:stretch>
        </p:blipFill>
        <p:spPr>
          <a:xfrm>
            <a:off x="1131468" y="885514"/>
            <a:ext cx="5176743" cy="5571066"/>
          </a:xfrm>
          <a:prstGeom prst="rect">
            <a:avLst/>
          </a:prstGeom>
        </p:spPr>
      </p:pic>
    </p:spTree>
    <p:extLst>
      <p:ext uri="{BB962C8B-B14F-4D97-AF65-F5344CB8AC3E}">
        <p14:creationId xmlns:p14="http://schemas.microsoft.com/office/powerpoint/2010/main" val="20125047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5BC894-4112-48F2-2E68-FE9C242A3802}"/>
              </a:ext>
            </a:extLst>
          </p:cNvPr>
          <p:cNvPicPr>
            <a:picLocks noChangeAspect="1"/>
          </p:cNvPicPr>
          <p:nvPr/>
        </p:nvPicPr>
        <p:blipFill>
          <a:blip r:embed="rId2"/>
          <a:stretch>
            <a:fillRect/>
          </a:stretch>
        </p:blipFill>
        <p:spPr>
          <a:xfrm>
            <a:off x="123518" y="596754"/>
            <a:ext cx="11944964" cy="5664491"/>
          </a:xfrm>
          <a:prstGeom prst="rect">
            <a:avLst/>
          </a:prstGeom>
        </p:spPr>
      </p:pic>
    </p:spTree>
    <p:extLst>
      <p:ext uri="{BB962C8B-B14F-4D97-AF65-F5344CB8AC3E}">
        <p14:creationId xmlns:p14="http://schemas.microsoft.com/office/powerpoint/2010/main" val="1889955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927545-1F98-06A0-1EDC-1DDAF2F96C8E}"/>
              </a:ext>
            </a:extLst>
          </p:cNvPr>
          <p:cNvPicPr>
            <a:picLocks noChangeAspect="1"/>
          </p:cNvPicPr>
          <p:nvPr/>
        </p:nvPicPr>
        <p:blipFill>
          <a:blip r:embed="rId2"/>
          <a:stretch>
            <a:fillRect/>
          </a:stretch>
        </p:blipFill>
        <p:spPr>
          <a:xfrm>
            <a:off x="113992" y="653907"/>
            <a:ext cx="11964015" cy="5550185"/>
          </a:xfrm>
          <a:prstGeom prst="rect">
            <a:avLst/>
          </a:prstGeom>
        </p:spPr>
      </p:pic>
    </p:spTree>
    <p:extLst>
      <p:ext uri="{BB962C8B-B14F-4D97-AF65-F5344CB8AC3E}">
        <p14:creationId xmlns:p14="http://schemas.microsoft.com/office/powerpoint/2010/main" val="18844944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32B470-BD79-46E2-F54C-10ACCFF5E2DA}"/>
              </a:ext>
            </a:extLst>
          </p:cNvPr>
          <p:cNvPicPr>
            <a:picLocks noChangeAspect="1"/>
          </p:cNvPicPr>
          <p:nvPr/>
        </p:nvPicPr>
        <p:blipFill>
          <a:blip r:embed="rId2"/>
          <a:stretch>
            <a:fillRect/>
          </a:stretch>
        </p:blipFill>
        <p:spPr>
          <a:xfrm>
            <a:off x="215598" y="866643"/>
            <a:ext cx="11760804" cy="5124713"/>
          </a:xfrm>
          <a:prstGeom prst="rect">
            <a:avLst/>
          </a:prstGeom>
        </p:spPr>
      </p:pic>
    </p:spTree>
    <p:extLst>
      <p:ext uri="{BB962C8B-B14F-4D97-AF65-F5344CB8AC3E}">
        <p14:creationId xmlns:p14="http://schemas.microsoft.com/office/powerpoint/2010/main" val="2120659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986F3-8D71-E5B1-949F-53D700F1E7FC}"/>
              </a:ext>
            </a:extLst>
          </p:cNvPr>
          <p:cNvSpPr>
            <a:spLocks noGrp="1"/>
          </p:cNvSpPr>
          <p:nvPr>
            <p:ph type="title"/>
          </p:nvPr>
        </p:nvSpPr>
        <p:spPr>
          <a:xfrm>
            <a:off x="838200" y="365125"/>
            <a:ext cx="10515600" cy="522381"/>
          </a:xfrm>
        </p:spPr>
        <p:txBody>
          <a:bodyPr>
            <a:normAutofit fontScale="90000"/>
          </a:bodyPr>
          <a:lstStyle/>
          <a:p>
            <a:br>
              <a:rPr lang="en-GB" b="1" kern="100" dirty="0">
                <a:effectLst/>
                <a:latin typeface="Aptos" panose="020B0004020202020204" pitchFamily="34" charset="0"/>
                <a:ea typeface="Aptos" panose="020B0004020202020204" pitchFamily="34" charset="0"/>
                <a:cs typeface="Times New Roman" panose="02020603050405020304" pitchFamily="18" charset="0"/>
              </a:rPr>
            </a:br>
            <a:r>
              <a:rPr lang="en-GB" kern="100" dirty="0">
                <a:effectLst/>
                <a:latin typeface="Aptos" panose="020B0004020202020204" pitchFamily="34" charset="0"/>
                <a:ea typeface="Aptos" panose="020B0004020202020204" pitchFamily="34" charset="0"/>
                <a:cs typeface="Times New Roman" panose="02020603050405020304" pitchFamily="18" charset="0"/>
              </a:rPr>
              <a:t>How to </a:t>
            </a:r>
            <a:r>
              <a:rPr lang="en-GB" kern="100" dirty="0">
                <a:effectLst/>
                <a:ea typeface="Aptos" panose="020B0004020202020204" pitchFamily="34" charset="0"/>
                <a:cs typeface="Times New Roman" panose="02020603050405020304" pitchFamily="18" charset="0"/>
              </a:rPr>
              <a:t>submit</a:t>
            </a:r>
            <a:r>
              <a:rPr lang="en-GB" kern="100" dirty="0">
                <a:effectLst/>
                <a:latin typeface="Aptos" panose="020B0004020202020204" pitchFamily="34" charset="0"/>
                <a:ea typeface="Aptos" panose="020B0004020202020204" pitchFamily="34" charset="0"/>
                <a:cs typeface="Times New Roman" panose="02020603050405020304" pitchFamily="18" charset="0"/>
              </a:rPr>
              <a:t> your comments on SWLP</a:t>
            </a:r>
            <a:br>
              <a:rPr lang="en-GB" sz="1800" kern="100" dirty="0">
                <a:effectLst/>
                <a:latin typeface="Aptos" panose="020B0004020202020204" pitchFamily="34" charset="0"/>
                <a:ea typeface="Aptos" panose="020B0004020202020204" pitchFamily="34" charset="0"/>
                <a:cs typeface="Times New Roman" panose="02020603050405020304" pitchFamily="18" charset="0"/>
              </a:rPr>
            </a:br>
            <a:endParaRPr lang="en-GB" dirty="0"/>
          </a:p>
        </p:txBody>
      </p:sp>
      <p:sp>
        <p:nvSpPr>
          <p:cNvPr id="3" name="Content Placeholder 2">
            <a:extLst>
              <a:ext uri="{FF2B5EF4-FFF2-40B4-BE49-F238E27FC236}">
                <a16:creationId xmlns:a16="http://schemas.microsoft.com/office/drawing/2014/main" id="{6B3B061E-1F3C-9566-A429-BE4AA73CAF63}"/>
              </a:ext>
            </a:extLst>
          </p:cNvPr>
          <p:cNvSpPr>
            <a:spLocks noGrp="1"/>
          </p:cNvSpPr>
          <p:nvPr>
            <p:ph idx="1"/>
          </p:nvPr>
        </p:nvSpPr>
        <p:spPr>
          <a:xfrm>
            <a:off x="838200" y="887506"/>
            <a:ext cx="10515600" cy="5795682"/>
          </a:xfrm>
        </p:spPr>
        <p:txBody>
          <a:bodyPr>
            <a:normAutofit fontScale="77500" lnSpcReduction="20000"/>
          </a:bodyPr>
          <a:lstStyle/>
          <a:p>
            <a:pPr marL="0" indent="0">
              <a:lnSpc>
                <a:spcPct val="107000"/>
              </a:lnSpc>
              <a:spcAft>
                <a:spcPts val="800"/>
              </a:spcAft>
              <a:buNone/>
            </a:pPr>
            <a:r>
              <a:rPr lang="en-GB" sz="1800" b="1"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2"/>
              </a:rPr>
              <a:t>https://www.southwarwickshire.org.uk/swlp/preferred-options.cfm</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Preferred Options Consultation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read carefully then click on:</a:t>
            </a:r>
          </a:p>
          <a:p>
            <a:pPr marL="342900" lvl="0" indent="-342900">
              <a:lnSpc>
                <a:spcPct val="107000"/>
              </a:lnSpc>
              <a:spcAft>
                <a:spcPts val="800"/>
              </a:spcAft>
              <a:buFont typeface="+mj-lt"/>
              <a:buAutoNum type="arabicPeriod"/>
            </a:pPr>
            <a:r>
              <a:rPr lang="en-GB" sz="1800" b="1" kern="100" dirty="0">
                <a:ln>
                  <a:noFill/>
                </a:ln>
                <a:solidFill>
                  <a:srgbClr val="0F9ED5"/>
                </a:solidFill>
                <a:effectLst/>
                <a:latin typeface="Aptos" panose="020B0004020202020204" pitchFamily="34" charset="0"/>
                <a:ea typeface="Aptos" panose="020B0004020202020204" pitchFamily="34" charset="0"/>
                <a:cs typeface="Times New Roman" panose="02020603050405020304" pitchFamily="18" charset="0"/>
              </a:rPr>
              <a:t>Preferred Options Consultation </a:t>
            </a:r>
            <a:r>
              <a:rPr lang="en-GB" sz="1800" b="1" kern="100" dirty="0">
                <a:ln>
                  <a:noFill/>
                </a:ln>
                <a:effectLst/>
                <a:latin typeface="Aptos" panose="020B0004020202020204" pitchFamily="34" charset="0"/>
                <a:ea typeface="Aptos" panose="020B0004020202020204" pitchFamily="34" charset="0"/>
                <a:cs typeface="Times New Roman" panose="02020603050405020304" pitchFamily="18" charset="0"/>
              </a:rPr>
              <a:t>Portal</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GB" sz="1800" kern="100" dirty="0">
                <a:ln>
                  <a:noFill/>
                </a:ln>
                <a:solidFill>
                  <a:srgbClr val="000000"/>
                </a:solidFill>
                <a:effectLst>
                  <a:outerShdw blurRad="38100" dist="19050" dir="2700000" algn="tl">
                    <a:schemeClr val="dk1">
                      <a:alpha val="40000"/>
                    </a:schemeClr>
                  </a:outerShdw>
                </a:effectLst>
                <a:latin typeface="Aptos" panose="020B0004020202020204" pitchFamily="34" charset="0"/>
                <a:ea typeface="Aptos" panose="020B0004020202020204" pitchFamily="34" charset="0"/>
                <a:cs typeface="Times New Roman" panose="02020603050405020304" pitchFamily="18" charset="0"/>
              </a:rPr>
              <a:t>This opens as:           </a:t>
            </a:r>
            <a:r>
              <a:rPr lang="en-GB" sz="1800" b="1" kern="100" dirty="0">
                <a:ln>
                  <a:noFill/>
                </a:ln>
                <a:effectLst>
                  <a:outerShdw blurRad="38100" dist="19050" dir="2700000" algn="tl">
                    <a:schemeClr val="dk1">
                      <a:alpha val="40000"/>
                    </a:schemeClr>
                  </a:outerShdw>
                </a:effectLst>
                <a:latin typeface="Aptos" panose="020B0004020202020204" pitchFamily="34" charset="0"/>
                <a:ea typeface="Aptos" panose="020B0004020202020204" pitchFamily="34" charset="0"/>
                <a:cs typeface="Times New Roman" panose="02020603050405020304" pitchFamily="18" charset="0"/>
              </a:rPr>
              <a:t>Preferred Options 2025.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GB" sz="1800" kern="100" dirty="0">
                <a:ln>
                  <a:noFill/>
                </a:ln>
                <a:effectLst>
                  <a:outerShdw blurRad="38100" dist="19050" dir="2700000" algn="tl">
                    <a:schemeClr val="dk1">
                      <a:alpha val="40000"/>
                    </a:schemeClr>
                  </a:outerShdw>
                </a:effectLst>
                <a:latin typeface="Aptos" panose="020B0004020202020204" pitchFamily="34" charset="0"/>
                <a:ea typeface="Aptos" panose="020B0004020202020204" pitchFamily="34" charset="0"/>
                <a:cs typeface="Times New Roman" panose="02020603050405020304" pitchFamily="18" charset="0"/>
              </a:rPr>
              <a:t>Chapter 2, Section 2.2 gives detail on ‘How to Comment’</a:t>
            </a:r>
            <a:endParaRPr lang="en-GB" sz="1800" kern="100" dirty="0">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GB" sz="1800" kern="100" dirty="0">
                <a:ln>
                  <a:noFill/>
                </a:ln>
                <a:effectLst>
                  <a:outerShdw blurRad="38100" dist="19050" dir="2700000" algn="tl">
                    <a:schemeClr val="dk1">
                      <a:alpha val="40000"/>
                    </a:schemeClr>
                  </a:outerShdw>
                </a:effectLst>
                <a:latin typeface="Aptos" panose="020B0004020202020204" pitchFamily="34" charset="0"/>
                <a:ea typeface="Aptos" panose="020B0004020202020204" pitchFamily="34" charset="0"/>
                <a:cs typeface="Times New Roman" panose="02020603050405020304" pitchFamily="18" charset="0"/>
              </a:rPr>
              <a:t>Return to the top of the page and select your first chapter of interest and click to open.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GB" sz="1800" kern="100" dirty="0">
                <a:ln>
                  <a:noFill/>
                </a:ln>
                <a:effectLst>
                  <a:outerShdw blurRad="38100" dist="19050" dir="2700000" algn="tl">
                    <a:schemeClr val="dk1">
                      <a:alpha val="40000"/>
                    </a:schemeClr>
                  </a:outerShdw>
                </a:effectLst>
                <a:latin typeface="Aptos" panose="020B0004020202020204" pitchFamily="34" charset="0"/>
                <a:ea typeface="Aptos" panose="020B0004020202020204" pitchFamily="34" charset="0"/>
                <a:cs typeface="Times New Roman" panose="02020603050405020304" pitchFamily="18" charset="0"/>
              </a:rPr>
              <a:t>When you are ready to comment click the ‘Comment’ button.  You will then need to create an account using your email address and provide your name and home address. You can then post your comment.</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GB" sz="1800" kern="100" dirty="0">
                <a:ln>
                  <a:noFill/>
                </a:ln>
                <a:effectLst>
                  <a:outerShdw blurRad="38100" dist="19050" dir="2700000" algn="tl">
                    <a:schemeClr val="dk1">
                      <a:alpha val="40000"/>
                    </a:schemeClr>
                  </a:outerShdw>
                </a:effectLst>
                <a:latin typeface="Aptos" panose="020B0004020202020204" pitchFamily="34" charset="0"/>
                <a:ea typeface="Aptos" panose="020B0004020202020204" pitchFamily="34" charset="0"/>
                <a:cs typeface="Times New Roman" panose="02020603050405020304" pitchFamily="18" charset="0"/>
              </a:rPr>
              <a:t>Select the next chapter you wish to comment on.</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ln>
                  <a:noFill/>
                </a:ln>
                <a:effectLst>
                  <a:outerShdw blurRad="38100" dist="19050" dir="2700000" algn="tl">
                    <a:schemeClr val="dk1">
                      <a:alpha val="40000"/>
                    </a:schemeClr>
                  </a:outerShdw>
                </a:effectLst>
                <a:latin typeface="Aptos" panose="020B0004020202020204" pitchFamily="34" charset="0"/>
                <a:ea typeface="Aptos" panose="020B0004020202020204" pitchFamily="34" charset="0"/>
                <a:cs typeface="Times New Roman" panose="02020603050405020304" pitchFamily="18" charset="0"/>
              </a:rPr>
              <a:t>If you are unable to make your submission using the online portal you can complete a comment form and e-mail or post it to Stratford-on-Avon District Council. To do this go to:</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r>
              <a:rPr lang="en-GB" sz="1800" b="1"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https://www.southwarwickshire.org.uk/swlp/search.cfm</a:t>
            </a:r>
            <a:r>
              <a:rPr lang="en-GB" sz="1800" b="1" kern="100" dirty="0">
                <a:effectLst/>
                <a:latin typeface="Aptos" panose="020B000402020202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In the search box type in:  comment form.    Select:  File download: SWLP Comment Form</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If you have no access to a computer and/or printer please request a comments form from:</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Liz Butterworth   </a:t>
            </a:r>
            <a:r>
              <a:rPr lang="en-GB" sz="1800" b="1"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clerk@wilmcoteparish.gov.uk</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01789 268998</a:t>
            </a:r>
          </a:p>
          <a:p>
            <a:pPr marL="0" indent="0">
              <a:buNone/>
            </a:pPr>
            <a:endParaRPr lang="en-GB" dirty="0"/>
          </a:p>
        </p:txBody>
      </p:sp>
    </p:spTree>
    <p:extLst>
      <p:ext uri="{BB962C8B-B14F-4D97-AF65-F5344CB8AC3E}">
        <p14:creationId xmlns:p14="http://schemas.microsoft.com/office/powerpoint/2010/main" val="17888937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any hands raised up with colorful question marks&#10;&#10;AI-generated content may be incorrect.">
            <a:extLst>
              <a:ext uri="{FF2B5EF4-FFF2-40B4-BE49-F238E27FC236}">
                <a16:creationId xmlns:a16="http://schemas.microsoft.com/office/drawing/2014/main" id="{6C39CC99-9204-E171-D49C-9FD0826256E2}"/>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1233377" y="240394"/>
            <a:ext cx="8773229" cy="5812264"/>
          </a:xfrm>
        </p:spPr>
      </p:pic>
    </p:spTree>
    <p:extLst>
      <p:ext uri="{BB962C8B-B14F-4D97-AF65-F5344CB8AC3E}">
        <p14:creationId xmlns:p14="http://schemas.microsoft.com/office/powerpoint/2010/main" val="3755857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46486" y="1093832"/>
            <a:ext cx="8664315" cy="1143000"/>
          </a:xfrm>
        </p:spPr>
        <p:txBody>
          <a:bodyPr>
            <a:noAutofit/>
          </a:bodyPr>
          <a:lstStyle/>
          <a:p>
            <a:pPr algn="ctr"/>
            <a:r>
              <a:rPr lang="en-US" sz="2800" b="1" dirty="0"/>
              <a:t>SOUTH WARWICKSHIRE LOCAL PLAN </a:t>
            </a:r>
            <a:br>
              <a:rPr lang="en-US" sz="2800" b="1" dirty="0"/>
            </a:br>
            <a:r>
              <a:rPr lang="en-US" sz="4000" b="1" dirty="0"/>
              <a:t>AGENDA</a:t>
            </a:r>
            <a:br>
              <a:rPr lang="en-US" sz="3000" dirty="0"/>
            </a:br>
            <a:endParaRPr lang="en-US" sz="2400" dirty="0"/>
          </a:p>
        </p:txBody>
      </p:sp>
      <p:sp>
        <p:nvSpPr>
          <p:cNvPr id="2" name="Content Placeholder 1"/>
          <p:cNvSpPr>
            <a:spLocks noGrp="1"/>
          </p:cNvSpPr>
          <p:nvPr>
            <p:ph idx="1"/>
          </p:nvPr>
        </p:nvSpPr>
        <p:spPr/>
        <p:txBody>
          <a:bodyPr>
            <a:noAutofit/>
          </a:bodyPr>
          <a:lstStyle/>
          <a:p>
            <a:pPr>
              <a:spcBef>
                <a:spcPts val="0"/>
              </a:spcBef>
              <a:spcAft>
                <a:spcPts val="225"/>
              </a:spcAft>
            </a:pPr>
            <a:r>
              <a:rPr lang="en-GB" b="1" dirty="0">
                <a:latin typeface="Century Gothic" panose="020B0502020202020204" pitchFamily="34" charset="0"/>
              </a:rPr>
              <a:t> </a:t>
            </a:r>
            <a:r>
              <a:rPr lang="en-GB" sz="2400" b="1" dirty="0">
                <a:latin typeface="Century Gothic" panose="020B0502020202020204" pitchFamily="34" charset="0"/>
              </a:rPr>
              <a:t>Welcome</a:t>
            </a:r>
          </a:p>
          <a:p>
            <a:pPr>
              <a:spcBef>
                <a:spcPts val="0"/>
              </a:spcBef>
              <a:spcAft>
                <a:spcPts val="225"/>
              </a:spcAft>
            </a:pPr>
            <a:endParaRPr lang="en-GB" sz="2400" b="1" dirty="0">
              <a:latin typeface="Century Gothic" panose="020B0502020202020204" pitchFamily="34" charset="0"/>
            </a:endParaRPr>
          </a:p>
          <a:p>
            <a:pPr>
              <a:spcBef>
                <a:spcPts val="0"/>
              </a:spcBef>
              <a:spcAft>
                <a:spcPts val="225"/>
              </a:spcAft>
            </a:pPr>
            <a:r>
              <a:rPr lang="en-GB" sz="2400" b="1" dirty="0">
                <a:latin typeface="Century Gothic" panose="020B0502020202020204" pitchFamily="34" charset="0"/>
                <a:cs typeface="Arial" panose="020B0604020202020204" pitchFamily="34" charset="0"/>
              </a:rPr>
              <a:t> Introductions</a:t>
            </a:r>
          </a:p>
          <a:p>
            <a:pPr marL="0" indent="0">
              <a:spcBef>
                <a:spcPts val="0"/>
              </a:spcBef>
              <a:spcAft>
                <a:spcPts val="225"/>
              </a:spcAft>
              <a:buNone/>
            </a:pPr>
            <a:endParaRPr lang="en-GB" sz="2400" dirty="0">
              <a:latin typeface="Century Gothic" panose="020B0502020202020204" pitchFamily="34" charset="0"/>
              <a:cs typeface="Arial" panose="020B0604020202020204" pitchFamily="34" charset="0"/>
            </a:endParaRPr>
          </a:p>
          <a:p>
            <a:r>
              <a:rPr lang="en-GB" sz="2400" dirty="0">
                <a:effectLst/>
                <a:latin typeface="Century Gothic" panose="020B0502020202020204" pitchFamily="34" charset="0"/>
                <a:ea typeface="Aptos" panose="020B0004020202020204" pitchFamily="34" charset="0"/>
              </a:rPr>
              <a:t> </a:t>
            </a:r>
            <a:r>
              <a:rPr lang="en-GB" sz="2400" b="1" dirty="0">
                <a:effectLst/>
                <a:latin typeface="Century Gothic" panose="020B0502020202020204" pitchFamily="34" charset="0"/>
                <a:ea typeface="Aptos" panose="020B0004020202020204" pitchFamily="34" charset="0"/>
              </a:rPr>
              <a:t>Part 1 overall view by your District </a:t>
            </a:r>
            <a:r>
              <a:rPr lang="en-GB" sz="2400" b="1" dirty="0">
                <a:latin typeface="Century Gothic" panose="020B0502020202020204" pitchFamily="34" charset="0"/>
                <a:ea typeface="Aptos" panose="020B0004020202020204" pitchFamily="34" charset="0"/>
              </a:rPr>
              <a:t>Councillor Thom Holmes</a:t>
            </a:r>
            <a:endParaRPr lang="en-GB" sz="2400" b="1" dirty="0">
              <a:effectLst/>
              <a:latin typeface="Century Gothic" panose="020B0502020202020204" pitchFamily="34" charset="0"/>
              <a:ea typeface="Aptos" panose="020B0004020202020204" pitchFamily="34" charset="0"/>
            </a:endParaRPr>
          </a:p>
          <a:p>
            <a:pPr marL="0" indent="0">
              <a:buNone/>
            </a:pPr>
            <a:endParaRPr lang="en-GB" sz="2400" b="1" dirty="0">
              <a:effectLst/>
              <a:latin typeface="Century Gothic" panose="020B0502020202020204" pitchFamily="34" charset="0"/>
              <a:ea typeface="Aptos" panose="020B0004020202020204" pitchFamily="34" charset="0"/>
            </a:endParaRPr>
          </a:p>
          <a:p>
            <a:r>
              <a:rPr lang="en-GB" sz="2400" b="1" dirty="0">
                <a:effectLst/>
                <a:latin typeface="Century Gothic" panose="020B0502020202020204" pitchFamily="34" charset="0"/>
                <a:ea typeface="Aptos" panose="020B0004020202020204" pitchFamily="34" charset="0"/>
              </a:rPr>
              <a:t> Part 2 Impact for Bearley by Peter Delve</a:t>
            </a:r>
          </a:p>
          <a:p>
            <a:pPr marL="0" indent="0">
              <a:buNone/>
            </a:pPr>
            <a:r>
              <a:rPr lang="en-GB" sz="2400" b="1" dirty="0">
                <a:effectLst/>
                <a:latin typeface="Century Gothic" panose="020B0502020202020204" pitchFamily="34" charset="0"/>
                <a:ea typeface="Aptos" panose="020B0004020202020204" pitchFamily="34" charset="0"/>
              </a:rPr>
              <a:t>              Impact for Wilmcote by Colin Ray</a:t>
            </a:r>
          </a:p>
          <a:p>
            <a:pPr marL="0" indent="0">
              <a:buNone/>
            </a:pPr>
            <a:endParaRPr lang="en-GB" sz="2400" b="1" dirty="0">
              <a:effectLst/>
              <a:latin typeface="Century Gothic" panose="020B0502020202020204" pitchFamily="34" charset="0"/>
              <a:ea typeface="Aptos" panose="020B0004020202020204" pitchFamily="34" charset="0"/>
            </a:endParaRPr>
          </a:p>
          <a:p>
            <a:r>
              <a:rPr lang="en-GB" sz="2400" b="1" dirty="0">
                <a:effectLst/>
                <a:latin typeface="Century Gothic" panose="020B0502020202020204" pitchFamily="34" charset="0"/>
                <a:ea typeface="Aptos" panose="020B0004020202020204" pitchFamily="34" charset="0"/>
              </a:rPr>
              <a:t>  Part 3 Q&amp;A</a:t>
            </a:r>
          </a:p>
          <a:p>
            <a:pPr marL="0" indent="0">
              <a:buNone/>
            </a:pPr>
            <a:endParaRPr lang="en-GB" sz="2000" dirty="0">
              <a:effectLst/>
              <a:latin typeface="Calibri" panose="020F0502020204030204" pitchFamily="34" charset="0"/>
              <a:ea typeface="Aptos" panose="020B0004020202020204" pitchFamily="34" charset="0"/>
            </a:endParaRPr>
          </a:p>
          <a:p>
            <a:endParaRPr lang="en-US" sz="2000" dirty="0"/>
          </a:p>
        </p:txBody>
      </p:sp>
    </p:spTree>
    <p:extLst>
      <p:ext uri="{BB962C8B-B14F-4D97-AF65-F5344CB8AC3E}">
        <p14:creationId xmlns:p14="http://schemas.microsoft.com/office/powerpoint/2010/main" val="1508910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map of a city&#10;&#10;AI-generated content may be incorrect.">
            <a:extLst>
              <a:ext uri="{FF2B5EF4-FFF2-40B4-BE49-F238E27FC236}">
                <a16:creationId xmlns:a16="http://schemas.microsoft.com/office/drawing/2014/main" id="{673729D2-9431-20AB-0846-AD5BE1C5D1F4}"/>
              </a:ext>
            </a:extLst>
          </p:cNvPr>
          <p:cNvPicPr>
            <a:picLocks noGrp="1" noChangeAspect="1"/>
          </p:cNvPicPr>
          <p:nvPr>
            <p:ph idx="1"/>
          </p:nvPr>
        </p:nvPicPr>
        <p:blipFill>
          <a:blip r:embed="rId3"/>
          <a:srcRect r="26691" b="21324"/>
          <a:stretch/>
        </p:blipFill>
        <p:spPr>
          <a:xfrm>
            <a:off x="2523316" y="154172"/>
            <a:ext cx="6450563" cy="6549656"/>
          </a:xfrm>
        </p:spPr>
      </p:pic>
      <p:sp>
        <p:nvSpPr>
          <p:cNvPr id="3" name="TextBox 2">
            <a:extLst>
              <a:ext uri="{FF2B5EF4-FFF2-40B4-BE49-F238E27FC236}">
                <a16:creationId xmlns:a16="http://schemas.microsoft.com/office/drawing/2014/main" id="{F50967A2-28F1-E2E1-ED3E-24531B2E932D}"/>
              </a:ext>
            </a:extLst>
          </p:cNvPr>
          <p:cNvSpPr txBox="1"/>
          <p:nvPr/>
        </p:nvSpPr>
        <p:spPr>
          <a:xfrm>
            <a:off x="0" y="-191386"/>
            <a:ext cx="6097772" cy="923330"/>
          </a:xfrm>
          <a:prstGeom prst="rect">
            <a:avLst/>
          </a:prstGeom>
          <a:noFill/>
        </p:spPr>
        <p:txBody>
          <a:bodyPr wrap="square">
            <a:spAutoFit/>
          </a:bodyPr>
          <a:lstStyle/>
          <a:p>
            <a:r>
              <a:rPr lang="en-US" dirty="0"/>
              <a:t> </a:t>
            </a:r>
            <a:r>
              <a:rPr lang="en-US" dirty="0">
                <a:hlinkClick r:id="rId4"/>
              </a:rPr>
              <a:t>https://soadc.maps.arcgis.com/apps/webappviewer/index.html?id=5a3b9976bd7749a3bff44b2a1016ffc4</a:t>
            </a:r>
            <a:endParaRPr lang="en-US" dirty="0"/>
          </a:p>
        </p:txBody>
      </p:sp>
    </p:spTree>
    <p:extLst>
      <p:ext uri="{BB962C8B-B14F-4D97-AF65-F5344CB8AC3E}">
        <p14:creationId xmlns:p14="http://schemas.microsoft.com/office/powerpoint/2010/main" val="1297930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53089-E9EC-946A-0FE5-1EEFB78E1094}"/>
              </a:ext>
            </a:extLst>
          </p:cNvPr>
          <p:cNvSpPr>
            <a:spLocks noGrp="1"/>
          </p:cNvSpPr>
          <p:nvPr>
            <p:ph type="title"/>
          </p:nvPr>
        </p:nvSpPr>
        <p:spPr/>
        <p:txBody>
          <a:bodyPr/>
          <a:lstStyle/>
          <a:p>
            <a:endParaRPr lang="en-US"/>
          </a:p>
        </p:txBody>
      </p:sp>
      <p:pic>
        <p:nvPicPr>
          <p:cNvPr id="11" name="Content Placeholder 10" descr="A map of a city&#10;&#10;AI-generated content may be incorrect.">
            <a:extLst>
              <a:ext uri="{FF2B5EF4-FFF2-40B4-BE49-F238E27FC236}">
                <a16:creationId xmlns:a16="http://schemas.microsoft.com/office/drawing/2014/main" id="{25C7AB01-84B0-3194-424A-C7ECCC1ACF55}"/>
              </a:ext>
            </a:extLst>
          </p:cNvPr>
          <p:cNvPicPr>
            <a:picLocks noGrp="1" noChangeAspect="1"/>
          </p:cNvPicPr>
          <p:nvPr>
            <p:ph idx="1"/>
          </p:nvPr>
        </p:nvPicPr>
        <p:blipFill>
          <a:blip r:embed="rId3"/>
          <a:stretch>
            <a:fillRect/>
          </a:stretch>
        </p:blipFill>
        <p:spPr>
          <a:xfrm>
            <a:off x="495300" y="102523"/>
            <a:ext cx="11201400" cy="6652953"/>
          </a:xfrm>
        </p:spPr>
      </p:pic>
      <p:sp>
        <p:nvSpPr>
          <p:cNvPr id="12" name="TextBox 11">
            <a:extLst>
              <a:ext uri="{FF2B5EF4-FFF2-40B4-BE49-F238E27FC236}">
                <a16:creationId xmlns:a16="http://schemas.microsoft.com/office/drawing/2014/main" id="{0B03136D-17CF-526A-FCC3-213A2664A2BA}"/>
              </a:ext>
            </a:extLst>
          </p:cNvPr>
          <p:cNvSpPr txBox="1"/>
          <p:nvPr/>
        </p:nvSpPr>
        <p:spPr>
          <a:xfrm>
            <a:off x="0" y="-191386"/>
            <a:ext cx="6097772" cy="923330"/>
          </a:xfrm>
          <a:prstGeom prst="rect">
            <a:avLst/>
          </a:prstGeom>
          <a:noFill/>
        </p:spPr>
        <p:txBody>
          <a:bodyPr wrap="square">
            <a:spAutoFit/>
          </a:bodyPr>
          <a:lstStyle/>
          <a:p>
            <a:r>
              <a:rPr lang="en-US" dirty="0"/>
              <a:t> </a:t>
            </a:r>
            <a:r>
              <a:rPr lang="en-US" dirty="0">
                <a:hlinkClick r:id="rId4"/>
              </a:rPr>
              <a:t>https://soadc.maps.arcgis.com/apps/webappviewer/index.html?id=5a3b9976bd7749a3bff44b2a1016ffc4</a:t>
            </a:r>
            <a:endParaRPr lang="en-US" dirty="0"/>
          </a:p>
        </p:txBody>
      </p:sp>
    </p:spTree>
    <p:extLst>
      <p:ext uri="{BB962C8B-B14F-4D97-AF65-F5344CB8AC3E}">
        <p14:creationId xmlns:p14="http://schemas.microsoft.com/office/powerpoint/2010/main" val="1059400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C7EC9-7D74-858A-1DF1-3758EFEF202F}"/>
              </a:ext>
            </a:extLst>
          </p:cNvPr>
          <p:cNvSpPr>
            <a:spLocks noGrp="1"/>
          </p:cNvSpPr>
          <p:nvPr>
            <p:ph type="title"/>
          </p:nvPr>
        </p:nvSpPr>
        <p:spPr/>
        <p:txBody>
          <a:bodyPr/>
          <a:lstStyle/>
          <a:p>
            <a:r>
              <a:rPr lang="en-US" dirty="0"/>
              <a:t>What about the Green belt…?</a:t>
            </a:r>
          </a:p>
        </p:txBody>
      </p:sp>
      <p:sp>
        <p:nvSpPr>
          <p:cNvPr id="3" name="Content Placeholder 2">
            <a:extLst>
              <a:ext uri="{FF2B5EF4-FFF2-40B4-BE49-F238E27FC236}">
                <a16:creationId xmlns:a16="http://schemas.microsoft.com/office/drawing/2014/main" id="{32FDA002-D6B1-B77C-769E-4D6640FD98B9}"/>
              </a:ext>
            </a:extLst>
          </p:cNvPr>
          <p:cNvSpPr>
            <a:spLocks noGrp="1"/>
          </p:cNvSpPr>
          <p:nvPr>
            <p:ph idx="1"/>
          </p:nvPr>
        </p:nvSpPr>
        <p:spPr/>
        <p:txBody>
          <a:bodyPr>
            <a:normAutofit fontScale="92500" lnSpcReduction="10000"/>
          </a:bodyPr>
          <a:lstStyle/>
          <a:p>
            <a:r>
              <a:rPr lang="en-US" i="1" dirty="0"/>
              <a:t>Once established, there is no requirement for Green Belt boundaries to be reviewed or changed when plans are being prepared or updated. Authorities may choose to review and alter Green Belt boundaries where exceptional circumstances are fully evidenced and justified, in which case proposals for changes should be made only through the plan-making process. Strategic policies should establish the need for any changes to Green Belt boundaries, having regard to their Intended permanence in the long term, so they can endure beyond the plan period. Where a need for changes to Green Belt boundaries has been established through strategic policies, detailed amendments to those boundaries may be made through nonstrategic policies, including </a:t>
            </a:r>
            <a:r>
              <a:rPr lang="en-US" i="1" dirty="0" err="1"/>
              <a:t>neighbourhood</a:t>
            </a:r>
            <a:r>
              <a:rPr lang="en-US" i="1" dirty="0"/>
              <a:t> plans’</a:t>
            </a:r>
          </a:p>
        </p:txBody>
      </p:sp>
    </p:spTree>
    <p:extLst>
      <p:ext uri="{BB962C8B-B14F-4D97-AF65-F5344CB8AC3E}">
        <p14:creationId xmlns:p14="http://schemas.microsoft.com/office/powerpoint/2010/main" val="38492551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4" descr="A map of a city&#10;&#10;AI-generated content may be incorrect.">
            <a:extLst>
              <a:ext uri="{FF2B5EF4-FFF2-40B4-BE49-F238E27FC236}">
                <a16:creationId xmlns:a16="http://schemas.microsoft.com/office/drawing/2014/main" id="{917DB6CC-1571-5225-B40F-A2F6D7A4C395}"/>
              </a:ext>
            </a:extLst>
          </p:cNvPr>
          <p:cNvPicPr>
            <a:picLocks noGrp="1" noChangeAspect="1"/>
          </p:cNvPicPr>
          <p:nvPr>
            <p:ph idx="1"/>
          </p:nvPr>
        </p:nvPicPr>
        <p:blipFill>
          <a:blip r:embed="rId3"/>
          <a:srcRect t="5387" b="13983"/>
          <a:stretch/>
        </p:blipFill>
        <p:spPr>
          <a:xfrm>
            <a:off x="20" y="1282"/>
            <a:ext cx="12191980" cy="6856718"/>
          </a:xfrm>
          <a:prstGeom prst="rect">
            <a:avLst/>
          </a:prstGeom>
        </p:spPr>
      </p:pic>
    </p:spTree>
    <p:extLst>
      <p:ext uri="{BB962C8B-B14F-4D97-AF65-F5344CB8AC3E}">
        <p14:creationId xmlns:p14="http://schemas.microsoft.com/office/powerpoint/2010/main" val="1483175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1F5C4-4547-7D9D-961B-36B08A948143}"/>
              </a:ext>
            </a:extLst>
          </p:cNvPr>
          <p:cNvSpPr>
            <a:spLocks noGrp="1"/>
          </p:cNvSpPr>
          <p:nvPr>
            <p:ph type="title"/>
          </p:nvPr>
        </p:nvSpPr>
        <p:spPr>
          <a:xfrm>
            <a:off x="368300" y="211151"/>
            <a:ext cx="10515600" cy="777875"/>
          </a:xfrm>
        </p:spPr>
        <p:txBody>
          <a:bodyPr/>
          <a:lstStyle/>
          <a:p>
            <a:r>
              <a:rPr lang="en-US" dirty="0"/>
              <a:t>BW Sites and Dwelling capacity</a:t>
            </a:r>
          </a:p>
        </p:txBody>
      </p:sp>
      <p:graphicFrame>
        <p:nvGraphicFramePr>
          <p:cNvPr id="5" name="Content Placeholder 4">
            <a:extLst>
              <a:ext uri="{FF2B5EF4-FFF2-40B4-BE49-F238E27FC236}">
                <a16:creationId xmlns:a16="http://schemas.microsoft.com/office/drawing/2014/main" id="{A61CB597-92FB-3610-9CEA-62D93BA4A822}"/>
              </a:ext>
            </a:extLst>
          </p:cNvPr>
          <p:cNvGraphicFramePr>
            <a:graphicFrameLocks noGrp="1"/>
          </p:cNvGraphicFramePr>
          <p:nvPr>
            <p:ph idx="1"/>
            <p:extLst>
              <p:ext uri="{D42A27DB-BD31-4B8C-83A1-F6EECF244321}">
                <p14:modId xmlns:p14="http://schemas.microsoft.com/office/powerpoint/2010/main" val="22765165"/>
              </p:ext>
            </p:extLst>
          </p:nvPr>
        </p:nvGraphicFramePr>
        <p:xfrm>
          <a:off x="114040" y="999857"/>
          <a:ext cx="11963919" cy="4604124"/>
        </p:xfrm>
        <a:graphic>
          <a:graphicData uri="http://schemas.openxmlformats.org/drawingml/2006/table">
            <a:tbl>
              <a:tblPr/>
              <a:tblGrid>
                <a:gridCol w="687795">
                  <a:extLst>
                    <a:ext uri="{9D8B030D-6E8A-4147-A177-3AD203B41FA5}">
                      <a16:colId xmlns:a16="http://schemas.microsoft.com/office/drawing/2014/main" val="167552935"/>
                    </a:ext>
                  </a:extLst>
                </a:gridCol>
                <a:gridCol w="820528">
                  <a:extLst>
                    <a:ext uri="{9D8B030D-6E8A-4147-A177-3AD203B41FA5}">
                      <a16:colId xmlns:a16="http://schemas.microsoft.com/office/drawing/2014/main" val="2537435771"/>
                    </a:ext>
                  </a:extLst>
                </a:gridCol>
                <a:gridCol w="2558117">
                  <a:extLst>
                    <a:ext uri="{9D8B030D-6E8A-4147-A177-3AD203B41FA5}">
                      <a16:colId xmlns:a16="http://schemas.microsoft.com/office/drawing/2014/main" val="495784743"/>
                    </a:ext>
                  </a:extLst>
                </a:gridCol>
                <a:gridCol w="695036">
                  <a:extLst>
                    <a:ext uri="{9D8B030D-6E8A-4147-A177-3AD203B41FA5}">
                      <a16:colId xmlns:a16="http://schemas.microsoft.com/office/drawing/2014/main" val="3151992665"/>
                    </a:ext>
                  </a:extLst>
                </a:gridCol>
                <a:gridCol w="3562859">
                  <a:extLst>
                    <a:ext uri="{9D8B030D-6E8A-4147-A177-3AD203B41FA5}">
                      <a16:colId xmlns:a16="http://schemas.microsoft.com/office/drawing/2014/main" val="3308409167"/>
                    </a:ext>
                  </a:extLst>
                </a:gridCol>
                <a:gridCol w="617009">
                  <a:extLst>
                    <a:ext uri="{9D8B030D-6E8A-4147-A177-3AD203B41FA5}">
                      <a16:colId xmlns:a16="http://schemas.microsoft.com/office/drawing/2014/main" val="2409859279"/>
                    </a:ext>
                  </a:extLst>
                </a:gridCol>
                <a:gridCol w="514036">
                  <a:extLst>
                    <a:ext uri="{9D8B030D-6E8A-4147-A177-3AD203B41FA5}">
                      <a16:colId xmlns:a16="http://schemas.microsoft.com/office/drawing/2014/main" val="1415391469"/>
                    </a:ext>
                  </a:extLst>
                </a:gridCol>
                <a:gridCol w="1904107">
                  <a:extLst>
                    <a:ext uri="{9D8B030D-6E8A-4147-A177-3AD203B41FA5}">
                      <a16:colId xmlns:a16="http://schemas.microsoft.com/office/drawing/2014/main" val="3291403586"/>
                    </a:ext>
                  </a:extLst>
                </a:gridCol>
                <a:gridCol w="604432">
                  <a:extLst>
                    <a:ext uri="{9D8B030D-6E8A-4147-A177-3AD203B41FA5}">
                      <a16:colId xmlns:a16="http://schemas.microsoft.com/office/drawing/2014/main" val="1218108390"/>
                    </a:ext>
                  </a:extLst>
                </a:gridCol>
              </a:tblGrid>
              <a:tr h="744081">
                <a:tc>
                  <a:txBody>
                    <a:bodyPr/>
                    <a:lstStyle/>
                    <a:p>
                      <a:pPr algn="ctr" fontAlgn="b"/>
                      <a:r>
                        <a:rPr lang="en-GB" sz="1100" b="1" i="0" u="none" strike="noStrike" dirty="0">
                          <a:solidFill>
                            <a:srgbClr val="000000"/>
                          </a:solidFill>
                          <a:effectLst/>
                          <a:latin typeface="Aptos Narrow" panose="020B0004020202020204" pitchFamily="34" charset="0"/>
                        </a:rPr>
                        <a:t>Site Ref</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GB" sz="1100" b="1" i="0" u="none" strike="noStrike" dirty="0">
                          <a:solidFill>
                            <a:srgbClr val="000000"/>
                          </a:solidFill>
                          <a:effectLst/>
                          <a:latin typeface="Aptos Narrow" panose="020B0004020202020204" pitchFamily="34" charset="0"/>
                        </a:rPr>
                        <a:t>Parish</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GB" sz="1100" b="1" i="0" u="none" strike="noStrike">
                          <a:solidFill>
                            <a:srgbClr val="000000"/>
                          </a:solidFill>
                          <a:effectLst/>
                          <a:latin typeface="Aptos Narrow" panose="020B0004020202020204" pitchFamily="34" charset="0"/>
                        </a:rPr>
                        <a:t>Address</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GB" sz="1100" b="1" i="0" u="none" strike="noStrike">
                          <a:solidFill>
                            <a:srgbClr val="000000"/>
                          </a:solidFill>
                          <a:effectLst/>
                          <a:latin typeface="Aptos Narrow" panose="020B0004020202020204" pitchFamily="34" charset="0"/>
                        </a:rPr>
                        <a:t>Urban/Non-Urban</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GB" sz="1100" b="1" i="0" u="none" strike="noStrike" dirty="0">
                          <a:solidFill>
                            <a:srgbClr val="000000"/>
                          </a:solidFill>
                          <a:effectLst/>
                          <a:latin typeface="Aptos Narrow" panose="020B0004020202020204" pitchFamily="34" charset="0"/>
                        </a:rPr>
                        <a:t>Proposed intended use - full</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1100" b="1" i="0" u="none" strike="noStrike" dirty="0">
                          <a:solidFill>
                            <a:srgbClr val="000000"/>
                          </a:solidFill>
                          <a:effectLst/>
                          <a:latin typeface="Aptos Narrow" panose="020B0004020202020204" pitchFamily="34" charset="0"/>
                        </a:rPr>
                        <a:t>Site Size (sqm)</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1100" b="1" i="0" u="none" strike="noStrike">
                          <a:solidFill>
                            <a:srgbClr val="000000"/>
                          </a:solidFill>
                          <a:effectLst/>
                          <a:latin typeface="Aptos Narrow" panose="020B0004020202020204" pitchFamily="34" charset="0"/>
                        </a:rPr>
                        <a:t>Site Size (Ha)</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GB" sz="1100" b="1" i="0" u="none" strike="noStrike" dirty="0">
                          <a:solidFill>
                            <a:srgbClr val="000000"/>
                          </a:solidFill>
                          <a:effectLst/>
                          <a:latin typeface="Aptos Narrow" panose="020B0004020202020204" pitchFamily="34" charset="0"/>
                        </a:rPr>
                        <a:t>Approx capacity (dwellings) </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GB" sz="1100" b="1" i="0" u="none" strike="noStrike" dirty="0">
                          <a:solidFill>
                            <a:srgbClr val="000000"/>
                          </a:solidFill>
                          <a:effectLst/>
                          <a:latin typeface="Aptos Narrow" panose="020B0004020202020204" pitchFamily="34" charset="0"/>
                        </a:rPr>
                        <a:t>Overall score</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F9ED5"/>
                    </a:solidFill>
                  </a:tcPr>
                </a:tc>
                <a:extLst>
                  <a:ext uri="{0D108BD9-81ED-4DB2-BD59-A6C34878D82A}">
                    <a16:rowId xmlns:a16="http://schemas.microsoft.com/office/drawing/2014/main" val="3135015366"/>
                  </a:ext>
                </a:extLst>
              </a:tr>
              <a:tr h="393904">
                <a:tc>
                  <a:txBody>
                    <a:bodyPr/>
                    <a:lstStyle/>
                    <a:p>
                      <a:pPr algn="l" fontAlgn="b"/>
                      <a:r>
                        <a:rPr lang="en-GB" sz="1100" b="0" i="0" u="none" strike="noStrike" dirty="0">
                          <a:solidFill>
                            <a:srgbClr val="000000"/>
                          </a:solidFill>
                          <a:effectLst/>
                          <a:latin typeface="Aptos Narrow" panose="020B0004020202020204" pitchFamily="34" charset="0"/>
                        </a:rPr>
                        <a:t>123</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200" b="0" i="0" u="none" strike="noStrike" dirty="0">
                          <a:solidFill>
                            <a:srgbClr val="000000"/>
                          </a:solidFill>
                          <a:effectLst/>
                          <a:latin typeface="Calibri" panose="020F0502020204030204" pitchFamily="34" charset="0"/>
                        </a:rPr>
                        <a:t>Bearley</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200" b="0" i="0" u="none" strike="noStrike" dirty="0" err="1">
                          <a:solidFill>
                            <a:srgbClr val="000000"/>
                          </a:solidFill>
                          <a:effectLst/>
                          <a:latin typeface="Calibri" panose="020F0502020204030204" pitchFamily="34" charset="0"/>
                        </a:rPr>
                        <a:t>Snitterfield</a:t>
                      </a:r>
                      <a:r>
                        <a:rPr lang="en-GB" sz="1200" b="0" i="0" u="none" strike="noStrike" dirty="0">
                          <a:solidFill>
                            <a:srgbClr val="000000"/>
                          </a:solidFill>
                          <a:effectLst/>
                          <a:latin typeface="Calibri" panose="020F0502020204030204" pitchFamily="34" charset="0"/>
                        </a:rPr>
                        <a:t> Road, Bearley</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200" b="0" i="0" u="none" strike="noStrike">
                          <a:solidFill>
                            <a:srgbClr val="000000"/>
                          </a:solidFill>
                          <a:effectLst/>
                          <a:latin typeface="Calibri" panose="020F0502020204030204" pitchFamily="34" charset="0"/>
                        </a:rPr>
                        <a:t>Non-Urban</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200" b="0" i="0" u="none" strike="noStrike" dirty="0">
                          <a:solidFill>
                            <a:srgbClr val="000000"/>
                          </a:solidFill>
                          <a:effectLst/>
                          <a:latin typeface="Calibri" panose="020F0502020204030204" pitchFamily="34" charset="0"/>
                        </a:rPr>
                        <a:t>"Housing/Residential"</a:t>
                      </a:r>
                    </a:p>
                  </a:txBody>
                  <a:tcPr marL="6417" marR="6417" marT="6417"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200" b="0" i="0" u="none" strike="noStrike">
                          <a:solidFill>
                            <a:srgbClr val="000000"/>
                          </a:solidFill>
                          <a:effectLst/>
                          <a:latin typeface="Calibri" panose="020F0502020204030204" pitchFamily="34" charset="0"/>
                        </a:rPr>
                        <a:t>211056</a:t>
                      </a:r>
                    </a:p>
                  </a:txBody>
                  <a:tcPr marL="6417" marR="6417" marT="6417"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200" b="0" i="0" u="none" strike="noStrike">
                          <a:solidFill>
                            <a:srgbClr val="000000"/>
                          </a:solidFill>
                          <a:effectLst/>
                          <a:latin typeface="Calibri" panose="020F0502020204030204" pitchFamily="34" charset="0"/>
                        </a:rPr>
                        <a:t>21.11</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200" b="1" i="0" u="none" strike="noStrike" dirty="0">
                          <a:solidFill>
                            <a:srgbClr val="000000"/>
                          </a:solidFill>
                          <a:effectLst/>
                          <a:latin typeface="Calibri" panose="020F0502020204030204" pitchFamily="34" charset="0"/>
                        </a:rPr>
                        <a:t>422</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GB" sz="1100" b="0" i="0" u="none" strike="noStrike">
                          <a:solidFill>
                            <a:srgbClr val="000000"/>
                          </a:solidFill>
                          <a:effectLst/>
                          <a:latin typeface="Aptos Narrow" panose="020B0004020202020204" pitchFamily="34" charset="0"/>
                        </a:rPr>
                        <a:t>46.60</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148452125"/>
                  </a:ext>
                </a:extLst>
              </a:tr>
              <a:tr h="393904">
                <a:tc>
                  <a:txBody>
                    <a:bodyPr/>
                    <a:lstStyle/>
                    <a:p>
                      <a:pPr algn="l" fontAlgn="b"/>
                      <a:r>
                        <a:rPr lang="en-GB" sz="1100" b="0" i="0" u="none" strike="noStrike">
                          <a:solidFill>
                            <a:srgbClr val="000000"/>
                          </a:solidFill>
                          <a:effectLst/>
                          <a:latin typeface="Aptos Narrow" panose="020B0004020202020204" pitchFamily="34" charset="0"/>
                        </a:rPr>
                        <a:t>327</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200" b="0" i="0" u="none" strike="noStrike">
                          <a:solidFill>
                            <a:srgbClr val="000000"/>
                          </a:solidFill>
                          <a:effectLst/>
                          <a:latin typeface="Calibri" panose="020F0502020204030204" pitchFamily="34" charset="0"/>
                        </a:rPr>
                        <a:t>Wilmcote</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200" b="0" i="0" u="none" strike="noStrike" dirty="0" err="1">
                          <a:solidFill>
                            <a:srgbClr val="000000"/>
                          </a:solidFill>
                          <a:effectLst/>
                          <a:latin typeface="Calibri" panose="020F0502020204030204" pitchFamily="34" charset="0"/>
                        </a:rPr>
                        <a:t>Lordswood</a:t>
                      </a:r>
                      <a:r>
                        <a:rPr lang="en-GB" sz="1200" b="0" i="0" u="none" strike="noStrike" dirty="0">
                          <a:solidFill>
                            <a:srgbClr val="000000"/>
                          </a:solidFill>
                          <a:effectLst/>
                          <a:latin typeface="Calibri" panose="020F0502020204030204" pitchFamily="34" charset="0"/>
                        </a:rPr>
                        <a:t>, </a:t>
                      </a:r>
                      <a:r>
                        <a:rPr lang="en-GB" sz="1200" b="0" i="0" u="none" strike="noStrike" dirty="0" err="1">
                          <a:solidFill>
                            <a:srgbClr val="000000"/>
                          </a:solidFill>
                          <a:effectLst/>
                          <a:latin typeface="Calibri" panose="020F0502020204030204" pitchFamily="34" charset="0"/>
                        </a:rPr>
                        <a:t>Pathlow</a:t>
                      </a:r>
                      <a:r>
                        <a:rPr lang="en-GB" sz="1200" b="0" i="0" u="none" strike="noStrike" dirty="0">
                          <a:solidFill>
                            <a:srgbClr val="000000"/>
                          </a:solidFill>
                          <a:effectLst/>
                          <a:latin typeface="Calibri" panose="020F0502020204030204" pitchFamily="34" charset="0"/>
                        </a:rPr>
                        <a:t>, Stratford Upon Avon</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200" b="0" i="0" u="none" strike="noStrike" dirty="0">
                          <a:solidFill>
                            <a:srgbClr val="000000"/>
                          </a:solidFill>
                          <a:effectLst/>
                          <a:latin typeface="Calibri" panose="020F0502020204030204" pitchFamily="34" charset="0"/>
                        </a:rPr>
                        <a:t>Non-Urban</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200" b="0" i="0" u="none" strike="noStrike" dirty="0">
                          <a:solidFill>
                            <a:srgbClr val="000000"/>
                          </a:solidFill>
                          <a:effectLst/>
                          <a:latin typeface="Calibri" panose="020F0502020204030204" pitchFamily="34" charset="0"/>
                        </a:rPr>
                        <a:t>"Housing/Residential",</a:t>
                      </a:r>
                    </a:p>
                    <a:p>
                      <a:pPr algn="l" fontAlgn="b"/>
                      <a:r>
                        <a:rPr lang="en-GB" sz="1200" b="0" i="0" u="none" strike="noStrike" dirty="0">
                          <a:solidFill>
                            <a:srgbClr val="000000"/>
                          </a:solidFill>
                          <a:effectLst/>
                          <a:latin typeface="Calibri" panose="020F0502020204030204" pitchFamily="34" charset="0"/>
                        </a:rPr>
                        <a:t>"Employment/Industrial/Commercial"</a:t>
                      </a:r>
                    </a:p>
                  </a:txBody>
                  <a:tcPr marL="6417" marR="6417" marT="6417"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200" b="0" i="0" u="none" strike="noStrike">
                          <a:solidFill>
                            <a:srgbClr val="000000"/>
                          </a:solidFill>
                          <a:effectLst/>
                          <a:latin typeface="Calibri" panose="020F0502020204030204" pitchFamily="34" charset="0"/>
                        </a:rPr>
                        <a:t>14129</a:t>
                      </a:r>
                    </a:p>
                  </a:txBody>
                  <a:tcPr marL="6417" marR="6417" marT="6417"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200" b="0" i="0" u="none" strike="noStrike">
                          <a:solidFill>
                            <a:srgbClr val="000000"/>
                          </a:solidFill>
                          <a:effectLst/>
                          <a:latin typeface="Calibri" panose="020F0502020204030204" pitchFamily="34" charset="0"/>
                        </a:rPr>
                        <a:t>1.41</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200" b="1" i="0" u="none" strike="noStrike" dirty="0">
                          <a:solidFill>
                            <a:srgbClr val="000000"/>
                          </a:solidFill>
                          <a:effectLst/>
                          <a:latin typeface="Calibri" panose="020F0502020204030204" pitchFamily="34" charset="0"/>
                        </a:rPr>
                        <a:t>37</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GB" sz="1100" b="0" i="0" u="none" strike="noStrike">
                          <a:solidFill>
                            <a:srgbClr val="000000"/>
                          </a:solidFill>
                          <a:effectLst/>
                          <a:latin typeface="Aptos Narrow" panose="020B0004020202020204" pitchFamily="34" charset="0"/>
                        </a:rPr>
                        <a:t>64.85</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537505332"/>
                  </a:ext>
                </a:extLst>
              </a:tr>
              <a:tr h="436889">
                <a:tc>
                  <a:txBody>
                    <a:bodyPr/>
                    <a:lstStyle/>
                    <a:p>
                      <a:pPr algn="l" fontAlgn="b"/>
                      <a:r>
                        <a:rPr lang="en-GB" sz="1100" b="0" i="0" u="none" strike="noStrike">
                          <a:solidFill>
                            <a:srgbClr val="000000"/>
                          </a:solidFill>
                          <a:effectLst/>
                          <a:latin typeface="Aptos Narrow" panose="020B0004020202020204" pitchFamily="34" charset="0"/>
                        </a:rPr>
                        <a:t>400</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200" b="0" i="0" u="none" strike="noStrike" dirty="0">
                          <a:solidFill>
                            <a:srgbClr val="000000"/>
                          </a:solidFill>
                          <a:effectLst/>
                          <a:latin typeface="Calibri" panose="020F0502020204030204" pitchFamily="34" charset="0"/>
                        </a:rPr>
                        <a:t>Bearley</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200" b="0" i="0" u="none" strike="noStrike" dirty="0">
                          <a:solidFill>
                            <a:srgbClr val="000000"/>
                          </a:solidFill>
                          <a:effectLst/>
                          <a:latin typeface="Calibri" panose="020F0502020204030204" pitchFamily="34" charset="0"/>
                        </a:rPr>
                        <a:t>Land North of </a:t>
                      </a:r>
                      <a:r>
                        <a:rPr lang="en-GB" sz="1200" b="0" i="0" u="none" strike="noStrike" dirty="0" err="1">
                          <a:solidFill>
                            <a:srgbClr val="000000"/>
                          </a:solidFill>
                          <a:effectLst/>
                          <a:latin typeface="Calibri" panose="020F0502020204030204" pitchFamily="34" charset="0"/>
                        </a:rPr>
                        <a:t>Snitterfield</a:t>
                      </a:r>
                      <a:r>
                        <a:rPr lang="en-GB" sz="1200" b="0" i="0" u="none" strike="noStrike" dirty="0">
                          <a:solidFill>
                            <a:srgbClr val="000000"/>
                          </a:solidFill>
                          <a:effectLst/>
                          <a:latin typeface="Calibri" panose="020F0502020204030204" pitchFamily="34" charset="0"/>
                        </a:rPr>
                        <a:t> Road, Bearley, Stratford upon Avon, CV37 0SB</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200" b="0" i="0" u="none" strike="noStrike" dirty="0">
                          <a:solidFill>
                            <a:srgbClr val="000000"/>
                          </a:solidFill>
                          <a:effectLst/>
                          <a:latin typeface="Calibri" panose="020F0502020204030204" pitchFamily="34" charset="0"/>
                        </a:rPr>
                        <a:t>Non-Urban</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200" b="0" i="0" u="none" strike="noStrike" dirty="0">
                          <a:solidFill>
                            <a:srgbClr val="000000"/>
                          </a:solidFill>
                          <a:effectLst/>
                          <a:latin typeface="Calibri" panose="020F0502020204030204" pitchFamily="34" charset="0"/>
                        </a:rPr>
                        <a:t>"Housing/Residential"</a:t>
                      </a:r>
                    </a:p>
                  </a:txBody>
                  <a:tcPr marL="6417" marR="6417" marT="6417"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200" b="0" i="0" u="none" strike="noStrike">
                          <a:solidFill>
                            <a:srgbClr val="000000"/>
                          </a:solidFill>
                          <a:effectLst/>
                          <a:latin typeface="Calibri" panose="020F0502020204030204" pitchFamily="34" charset="0"/>
                        </a:rPr>
                        <a:t>31258</a:t>
                      </a:r>
                    </a:p>
                  </a:txBody>
                  <a:tcPr marL="6417" marR="6417" marT="6417"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200" b="0" i="0" u="none" strike="noStrike">
                          <a:solidFill>
                            <a:srgbClr val="000000"/>
                          </a:solidFill>
                          <a:effectLst/>
                          <a:latin typeface="Calibri" panose="020F0502020204030204" pitchFamily="34" charset="0"/>
                        </a:rPr>
                        <a:t>3.13</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200" b="1" i="0" u="none" strike="noStrike" dirty="0">
                          <a:solidFill>
                            <a:srgbClr val="000000"/>
                          </a:solidFill>
                          <a:effectLst/>
                          <a:latin typeface="Calibri" panose="020F0502020204030204" pitchFamily="34" charset="0"/>
                        </a:rPr>
                        <a:t>83</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GB" sz="1100" b="0" i="0" u="none" strike="noStrike">
                          <a:solidFill>
                            <a:srgbClr val="000000"/>
                          </a:solidFill>
                          <a:effectLst/>
                          <a:latin typeface="Aptos Narrow" panose="020B0004020202020204" pitchFamily="34" charset="0"/>
                        </a:rPr>
                        <a:t>53.10</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793614049"/>
                  </a:ext>
                </a:extLst>
              </a:tr>
              <a:tr h="393904">
                <a:tc>
                  <a:txBody>
                    <a:bodyPr/>
                    <a:lstStyle/>
                    <a:p>
                      <a:pPr algn="l" fontAlgn="b"/>
                      <a:r>
                        <a:rPr lang="en-GB" sz="1100" b="0" i="0" u="none" strike="noStrike">
                          <a:solidFill>
                            <a:srgbClr val="000000"/>
                          </a:solidFill>
                          <a:effectLst/>
                          <a:latin typeface="Aptos Narrow" panose="020B0004020202020204" pitchFamily="34" charset="0"/>
                        </a:rPr>
                        <a:t>590</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200" b="0" i="0" u="none" strike="noStrike" dirty="0">
                          <a:solidFill>
                            <a:srgbClr val="000000"/>
                          </a:solidFill>
                          <a:effectLst/>
                          <a:latin typeface="Calibri" panose="020F0502020204030204" pitchFamily="34" charset="0"/>
                        </a:rPr>
                        <a:t>Bearley</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200" b="0" i="0" u="none" strike="noStrike">
                          <a:solidFill>
                            <a:srgbClr val="000000"/>
                          </a:solidFill>
                          <a:effectLst/>
                          <a:latin typeface="Calibri" panose="020F0502020204030204" pitchFamily="34" charset="0"/>
                        </a:rPr>
                        <a:t>Oak tree close</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200" b="0" i="0" u="none" strike="noStrike">
                          <a:solidFill>
                            <a:srgbClr val="000000"/>
                          </a:solidFill>
                          <a:effectLst/>
                          <a:latin typeface="Calibri" panose="020F0502020204030204" pitchFamily="34" charset="0"/>
                        </a:rPr>
                        <a:t>Non-Urban</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200" b="0" i="0" u="none" strike="noStrike" dirty="0">
                          <a:solidFill>
                            <a:srgbClr val="000000"/>
                          </a:solidFill>
                          <a:effectLst/>
                          <a:latin typeface="Calibri" panose="020F0502020204030204" pitchFamily="34" charset="0"/>
                        </a:rPr>
                        <a:t>"Housing/Residential"</a:t>
                      </a:r>
                    </a:p>
                  </a:txBody>
                  <a:tcPr marL="6417" marR="6417" marT="6417"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200" b="0" i="0" u="none" strike="noStrike">
                          <a:solidFill>
                            <a:srgbClr val="000000"/>
                          </a:solidFill>
                          <a:effectLst/>
                          <a:latin typeface="Calibri" panose="020F0502020204030204" pitchFamily="34" charset="0"/>
                        </a:rPr>
                        <a:t>55173</a:t>
                      </a:r>
                    </a:p>
                  </a:txBody>
                  <a:tcPr marL="6417" marR="6417" marT="6417"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200" b="0" i="0" u="none" strike="noStrike">
                          <a:solidFill>
                            <a:srgbClr val="000000"/>
                          </a:solidFill>
                          <a:effectLst/>
                          <a:latin typeface="Calibri" panose="020F0502020204030204" pitchFamily="34" charset="0"/>
                        </a:rPr>
                        <a:t>5.52</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200" b="1" i="0" u="none" strike="noStrike" dirty="0">
                          <a:solidFill>
                            <a:srgbClr val="000000"/>
                          </a:solidFill>
                          <a:effectLst/>
                          <a:latin typeface="Calibri" panose="020F0502020204030204" pitchFamily="34" charset="0"/>
                        </a:rPr>
                        <a:t>146</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GB" sz="1100" b="0" i="0" u="none" strike="noStrike">
                          <a:solidFill>
                            <a:srgbClr val="000000"/>
                          </a:solidFill>
                          <a:effectLst/>
                          <a:latin typeface="Aptos Narrow" panose="020B0004020202020204" pitchFamily="34" charset="0"/>
                        </a:rPr>
                        <a:t>39.10</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472215195"/>
                  </a:ext>
                </a:extLst>
              </a:tr>
              <a:tr h="436889">
                <a:tc>
                  <a:txBody>
                    <a:bodyPr/>
                    <a:lstStyle/>
                    <a:p>
                      <a:pPr algn="l" fontAlgn="b"/>
                      <a:r>
                        <a:rPr lang="en-GB" sz="1100" b="0" i="0" u="none" strike="noStrike">
                          <a:solidFill>
                            <a:srgbClr val="000000"/>
                          </a:solidFill>
                          <a:effectLst/>
                          <a:latin typeface="Aptos Narrow" panose="020B0004020202020204" pitchFamily="34" charset="0"/>
                        </a:rPr>
                        <a:t>595</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200" b="0" i="0" u="none" strike="noStrike">
                          <a:solidFill>
                            <a:srgbClr val="000000"/>
                          </a:solidFill>
                          <a:effectLst/>
                          <a:latin typeface="Calibri" panose="020F0502020204030204" pitchFamily="34" charset="0"/>
                        </a:rPr>
                        <a:t>Wilmcote</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200" b="0" i="0" u="none" strike="noStrike">
                          <a:solidFill>
                            <a:srgbClr val="000000"/>
                          </a:solidFill>
                          <a:effectLst/>
                          <a:latin typeface="Calibri" panose="020F0502020204030204" pitchFamily="34" charset="0"/>
                        </a:rPr>
                        <a:t>Loughrigg, Hardwick Rise, Pathlow, Stratford Upon Avon, CV37 0ES</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200" b="0" i="0" u="none" strike="noStrike">
                          <a:solidFill>
                            <a:srgbClr val="000000"/>
                          </a:solidFill>
                          <a:effectLst/>
                          <a:latin typeface="Calibri" panose="020F0502020204030204" pitchFamily="34" charset="0"/>
                        </a:rPr>
                        <a:t>Non-Urban</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200" b="0" i="0" u="none" strike="noStrike" dirty="0">
                          <a:solidFill>
                            <a:srgbClr val="000000"/>
                          </a:solidFill>
                          <a:effectLst/>
                          <a:latin typeface="Calibri" panose="020F0502020204030204" pitchFamily="34" charset="0"/>
                        </a:rPr>
                        <a:t>"Housing/Residential"</a:t>
                      </a:r>
                    </a:p>
                  </a:txBody>
                  <a:tcPr marL="6417" marR="6417" marT="6417"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200" b="0" i="0" u="none" strike="noStrike" dirty="0">
                          <a:solidFill>
                            <a:srgbClr val="000000"/>
                          </a:solidFill>
                          <a:effectLst/>
                          <a:latin typeface="Calibri" panose="020F0502020204030204" pitchFamily="34" charset="0"/>
                        </a:rPr>
                        <a:t>17534</a:t>
                      </a:r>
                    </a:p>
                  </a:txBody>
                  <a:tcPr marL="6417" marR="6417" marT="6417"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200" b="0" i="0" u="none" strike="noStrike" dirty="0">
                          <a:solidFill>
                            <a:srgbClr val="000000"/>
                          </a:solidFill>
                          <a:effectLst/>
                          <a:latin typeface="Calibri" panose="020F0502020204030204" pitchFamily="34" charset="0"/>
                        </a:rPr>
                        <a:t>1.75</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200" b="1" i="0" u="none" strike="noStrike" dirty="0">
                          <a:solidFill>
                            <a:srgbClr val="000000"/>
                          </a:solidFill>
                          <a:effectLst/>
                          <a:latin typeface="Calibri" panose="020F0502020204030204" pitchFamily="34" charset="0"/>
                        </a:rPr>
                        <a:t>46</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GB" sz="1100" b="0" i="0" u="none" strike="noStrike">
                          <a:solidFill>
                            <a:srgbClr val="000000"/>
                          </a:solidFill>
                          <a:effectLst/>
                          <a:latin typeface="Aptos Narrow" panose="020B0004020202020204" pitchFamily="34" charset="0"/>
                        </a:rPr>
                        <a:t>63.10</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970025314"/>
                  </a:ext>
                </a:extLst>
              </a:tr>
              <a:tr h="781016">
                <a:tc>
                  <a:txBody>
                    <a:bodyPr/>
                    <a:lstStyle/>
                    <a:p>
                      <a:pPr algn="l" fontAlgn="b"/>
                      <a:r>
                        <a:rPr lang="en-GB" sz="1100" b="0" i="0" u="none" strike="noStrike">
                          <a:solidFill>
                            <a:srgbClr val="000000"/>
                          </a:solidFill>
                          <a:effectLst/>
                          <a:latin typeface="Aptos Narrow" panose="020B0004020202020204" pitchFamily="34" charset="0"/>
                        </a:rPr>
                        <a:t>632</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200" b="0" i="0" u="none" strike="noStrike">
                          <a:solidFill>
                            <a:srgbClr val="000000"/>
                          </a:solidFill>
                          <a:effectLst/>
                          <a:latin typeface="Calibri" panose="020F0502020204030204" pitchFamily="34" charset="0"/>
                        </a:rPr>
                        <a:t>Wilmcote</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200" b="0" i="0" u="none" strike="noStrike">
                          <a:solidFill>
                            <a:srgbClr val="000000"/>
                          </a:solidFill>
                          <a:effectLst/>
                          <a:latin typeface="Calibri" panose="020F0502020204030204" pitchFamily="34" charset="0"/>
                        </a:rPr>
                        <a:t>New House Farm, Birmingham Road, Pathlow, Stratford Upon Avon</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200" b="0" i="0" u="none" strike="noStrike">
                          <a:solidFill>
                            <a:srgbClr val="000000"/>
                          </a:solidFill>
                          <a:effectLst/>
                          <a:latin typeface="Calibri" panose="020F0502020204030204" pitchFamily="34" charset="0"/>
                        </a:rPr>
                        <a:t>Non-Urban</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200" b="0" i="0" u="none" strike="noStrike" dirty="0">
                          <a:solidFill>
                            <a:srgbClr val="000000"/>
                          </a:solidFill>
                          <a:effectLst/>
                          <a:latin typeface="Calibri" panose="020F0502020204030204" pitchFamily="34" charset="0"/>
                        </a:rPr>
                        <a:t>"Housing/</a:t>
                      </a:r>
                      <a:r>
                        <a:rPr lang="en-GB" sz="1200" b="0" i="0" u="none" strike="noStrike" dirty="0" err="1">
                          <a:solidFill>
                            <a:srgbClr val="000000"/>
                          </a:solidFill>
                          <a:effectLst/>
                          <a:latin typeface="Calibri" panose="020F0502020204030204" pitchFamily="34" charset="0"/>
                        </a:rPr>
                        <a:t>Residential","Employment</a:t>
                      </a:r>
                      <a:r>
                        <a:rPr lang="en-GB" sz="1200" b="0" i="0" u="none" strike="noStrike" dirty="0">
                          <a:solidFill>
                            <a:srgbClr val="000000"/>
                          </a:solidFill>
                          <a:effectLst/>
                          <a:latin typeface="Calibri" panose="020F0502020204030204" pitchFamily="34" charset="0"/>
                        </a:rPr>
                        <a:t>/Industrial/</a:t>
                      </a:r>
                      <a:r>
                        <a:rPr lang="en-GB" sz="1200" b="0" i="0" u="none" strike="noStrike" dirty="0" err="1">
                          <a:solidFill>
                            <a:srgbClr val="000000"/>
                          </a:solidFill>
                          <a:effectLst/>
                          <a:latin typeface="Calibri" panose="020F0502020204030204" pitchFamily="34" charset="0"/>
                        </a:rPr>
                        <a:t>Commercial","Retail","Leisure</a:t>
                      </a:r>
                      <a:r>
                        <a:rPr lang="en-GB" sz="1200" b="0" i="0" u="none" strike="noStrike" dirty="0">
                          <a:solidFill>
                            <a:srgbClr val="000000"/>
                          </a:solidFill>
                          <a:effectLst/>
                          <a:latin typeface="Calibri" panose="020F0502020204030204" pitchFamily="34" charset="0"/>
                        </a:rPr>
                        <a:t>/Community",</a:t>
                      </a:r>
                    </a:p>
                    <a:p>
                      <a:pPr algn="l" fontAlgn="b"/>
                      <a:r>
                        <a:rPr lang="en-GB" sz="1200" b="0" i="0" u="none" strike="noStrike" dirty="0">
                          <a:solidFill>
                            <a:srgbClr val="000000"/>
                          </a:solidFill>
                          <a:effectLst/>
                          <a:latin typeface="Calibri" panose="020F0502020204030204" pitchFamily="34" charset="0"/>
                        </a:rPr>
                        <a:t>"Open space/Biodiversity/Green </a:t>
                      </a:r>
                      <a:r>
                        <a:rPr lang="en-GB" sz="1200" b="0" i="0" u="none" strike="noStrike" dirty="0" err="1">
                          <a:solidFill>
                            <a:srgbClr val="000000"/>
                          </a:solidFill>
                          <a:effectLst/>
                          <a:latin typeface="Calibri" panose="020F0502020204030204" pitchFamily="34" charset="0"/>
                        </a:rPr>
                        <a:t>Infrastructure","Renewable</a:t>
                      </a:r>
                      <a:r>
                        <a:rPr lang="en-GB" sz="1200" b="0" i="0" u="none" strike="noStrike" dirty="0">
                          <a:solidFill>
                            <a:srgbClr val="000000"/>
                          </a:solidFill>
                          <a:effectLst/>
                          <a:latin typeface="Calibri" panose="020F0502020204030204" pitchFamily="34" charset="0"/>
                        </a:rPr>
                        <a:t> Energy"</a:t>
                      </a:r>
                    </a:p>
                  </a:txBody>
                  <a:tcPr marL="6417" marR="6417" marT="6417"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200" b="0" i="0" u="none" strike="noStrike" dirty="0">
                          <a:solidFill>
                            <a:srgbClr val="000000"/>
                          </a:solidFill>
                          <a:effectLst/>
                          <a:latin typeface="Calibri" panose="020F0502020204030204" pitchFamily="34" charset="0"/>
                        </a:rPr>
                        <a:t>60312</a:t>
                      </a:r>
                    </a:p>
                  </a:txBody>
                  <a:tcPr marL="6417" marR="6417" marT="6417"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200" b="0" i="0" u="none" strike="noStrike" dirty="0">
                          <a:solidFill>
                            <a:srgbClr val="000000"/>
                          </a:solidFill>
                          <a:effectLst/>
                          <a:latin typeface="Calibri" panose="020F0502020204030204" pitchFamily="34" charset="0"/>
                        </a:rPr>
                        <a:t>6.03</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200" b="1" i="0" u="none" strike="noStrike" dirty="0">
                          <a:solidFill>
                            <a:srgbClr val="000000"/>
                          </a:solidFill>
                          <a:effectLst/>
                          <a:latin typeface="Calibri" panose="020F0502020204030204" pitchFamily="34" charset="0"/>
                        </a:rPr>
                        <a:t>159</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GB" sz="1100" b="0" i="0" u="none" strike="noStrike">
                          <a:solidFill>
                            <a:srgbClr val="000000"/>
                          </a:solidFill>
                          <a:effectLst/>
                          <a:latin typeface="Aptos Narrow" panose="020B0004020202020204" pitchFamily="34" charset="0"/>
                        </a:rPr>
                        <a:t>64.10</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688779909"/>
                  </a:ext>
                </a:extLst>
              </a:tr>
              <a:tr h="436889">
                <a:tc>
                  <a:txBody>
                    <a:bodyPr/>
                    <a:lstStyle/>
                    <a:p>
                      <a:pPr algn="l" fontAlgn="b"/>
                      <a:r>
                        <a:rPr lang="en-GB" sz="1100" b="0" i="0" u="none" strike="noStrike">
                          <a:solidFill>
                            <a:srgbClr val="000000"/>
                          </a:solidFill>
                          <a:effectLst/>
                          <a:latin typeface="Aptos Narrow" panose="020B0004020202020204" pitchFamily="34" charset="0"/>
                        </a:rPr>
                        <a:t>673</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200" b="0" i="0" u="none" strike="noStrike" dirty="0">
                          <a:solidFill>
                            <a:srgbClr val="000000"/>
                          </a:solidFill>
                          <a:effectLst/>
                          <a:latin typeface="Calibri" panose="020F0502020204030204" pitchFamily="34" charset="0"/>
                        </a:rPr>
                        <a:t>Bearley</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200" b="0" i="0" u="none" strike="noStrike" dirty="0">
                          <a:solidFill>
                            <a:srgbClr val="000000"/>
                          </a:solidFill>
                          <a:effectLst/>
                          <a:latin typeface="Calibri" panose="020F0502020204030204" pitchFamily="34" charset="0"/>
                        </a:rPr>
                        <a:t>Bearley Farm, Church Lane, Bearley, Stratford Upon Avon, Warwickshire.</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200" b="0" i="0" u="none" strike="noStrike">
                          <a:solidFill>
                            <a:srgbClr val="000000"/>
                          </a:solidFill>
                          <a:effectLst/>
                          <a:latin typeface="Calibri" panose="020F0502020204030204" pitchFamily="34" charset="0"/>
                        </a:rPr>
                        <a:t>Non-Urban</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200" b="0" i="0" u="none" strike="noStrike" dirty="0">
                          <a:solidFill>
                            <a:srgbClr val="000000"/>
                          </a:solidFill>
                          <a:effectLst/>
                          <a:latin typeface="Calibri" panose="020F0502020204030204" pitchFamily="34" charset="0"/>
                        </a:rPr>
                        <a:t>"Housing/</a:t>
                      </a:r>
                      <a:r>
                        <a:rPr lang="en-GB" sz="1200" b="0" i="0" u="none" strike="noStrike" dirty="0" err="1">
                          <a:solidFill>
                            <a:srgbClr val="000000"/>
                          </a:solidFill>
                          <a:effectLst/>
                          <a:latin typeface="Calibri" panose="020F0502020204030204" pitchFamily="34" charset="0"/>
                        </a:rPr>
                        <a:t>Residential","Renewable</a:t>
                      </a:r>
                      <a:r>
                        <a:rPr lang="en-GB" sz="1200" b="0" i="0" u="none" strike="noStrike" dirty="0">
                          <a:solidFill>
                            <a:srgbClr val="000000"/>
                          </a:solidFill>
                          <a:effectLst/>
                          <a:latin typeface="Calibri" panose="020F0502020204030204" pitchFamily="34" charset="0"/>
                        </a:rPr>
                        <a:t> Energy"</a:t>
                      </a:r>
                    </a:p>
                  </a:txBody>
                  <a:tcPr marL="6417" marR="6417" marT="6417"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200" b="0" i="0" u="none" strike="noStrike">
                          <a:solidFill>
                            <a:srgbClr val="000000"/>
                          </a:solidFill>
                          <a:effectLst/>
                          <a:latin typeface="Calibri" panose="020F0502020204030204" pitchFamily="34" charset="0"/>
                        </a:rPr>
                        <a:t>97643</a:t>
                      </a:r>
                    </a:p>
                  </a:txBody>
                  <a:tcPr marL="6417" marR="6417" marT="6417"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200" b="0" i="0" u="none" strike="noStrike">
                          <a:solidFill>
                            <a:srgbClr val="000000"/>
                          </a:solidFill>
                          <a:effectLst/>
                          <a:latin typeface="Calibri" panose="020F0502020204030204" pitchFamily="34" charset="0"/>
                        </a:rPr>
                        <a:t>9.76</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200" b="1" i="0" u="none" strike="noStrike" dirty="0">
                          <a:solidFill>
                            <a:srgbClr val="000000"/>
                          </a:solidFill>
                          <a:effectLst/>
                          <a:latin typeface="Calibri" panose="020F0502020204030204" pitchFamily="34" charset="0"/>
                        </a:rPr>
                        <a:t>258</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GB" sz="1100" b="0" i="0" u="none" strike="noStrike">
                          <a:solidFill>
                            <a:srgbClr val="000000"/>
                          </a:solidFill>
                          <a:effectLst/>
                          <a:latin typeface="Aptos Narrow" panose="020B0004020202020204" pitchFamily="34" charset="0"/>
                        </a:rPr>
                        <a:t>53.30</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699995025"/>
                  </a:ext>
                </a:extLst>
              </a:tr>
              <a:tr h="393904">
                <a:tc>
                  <a:txBody>
                    <a:bodyPr/>
                    <a:lstStyle/>
                    <a:p>
                      <a:pPr algn="l" fontAlgn="b"/>
                      <a:r>
                        <a:rPr lang="en-GB" sz="1100" b="0" i="0" u="none" strike="noStrike">
                          <a:solidFill>
                            <a:srgbClr val="000000"/>
                          </a:solidFill>
                          <a:effectLst/>
                          <a:latin typeface="Aptos Narrow" panose="020B0004020202020204" pitchFamily="34" charset="0"/>
                        </a:rPr>
                        <a:t>765</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200" b="0" i="0" u="none" strike="noStrike" dirty="0">
                          <a:solidFill>
                            <a:srgbClr val="000000"/>
                          </a:solidFill>
                          <a:effectLst/>
                          <a:latin typeface="Calibri" panose="020F0502020204030204" pitchFamily="34" charset="0"/>
                        </a:rPr>
                        <a:t>Bearley &amp; Wilmcote </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100" b="0" i="0" u="none" strike="noStrike" dirty="0">
                          <a:solidFill>
                            <a:srgbClr val="000000"/>
                          </a:solidFill>
                          <a:effectLst/>
                          <a:latin typeface="Aptos Narrow" panose="020B0004020202020204" pitchFamily="34" charset="0"/>
                        </a:rPr>
                        <a:t>Land at Bearley and Wilmcote</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200" b="0" i="0" u="none" strike="noStrike">
                          <a:solidFill>
                            <a:srgbClr val="000000"/>
                          </a:solidFill>
                          <a:effectLst/>
                          <a:latin typeface="Calibri" panose="020F0502020204030204" pitchFamily="34" charset="0"/>
                        </a:rPr>
                        <a:t>Non-Urban</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200" b="0" i="0" u="none" strike="noStrike" dirty="0">
                          <a:solidFill>
                            <a:srgbClr val="000000"/>
                          </a:solidFill>
                          <a:effectLst/>
                          <a:latin typeface="Calibri" panose="020F0502020204030204" pitchFamily="34" charset="0"/>
                        </a:rPr>
                        <a:t>Mixed</a:t>
                      </a:r>
                    </a:p>
                  </a:txBody>
                  <a:tcPr marL="6417" marR="6417" marT="6417"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200" b="0" i="0" u="none" strike="noStrike">
                          <a:solidFill>
                            <a:srgbClr val="000000"/>
                          </a:solidFill>
                          <a:effectLst/>
                          <a:latin typeface="Calibri" panose="020F0502020204030204" pitchFamily="34" charset="0"/>
                        </a:rPr>
                        <a:t>2813542</a:t>
                      </a:r>
                    </a:p>
                  </a:txBody>
                  <a:tcPr marL="6417" marR="6417" marT="6417"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200" b="0" i="0" u="none" strike="noStrike">
                          <a:solidFill>
                            <a:srgbClr val="000000"/>
                          </a:solidFill>
                          <a:effectLst/>
                          <a:latin typeface="Calibri" panose="020F0502020204030204" pitchFamily="34" charset="0"/>
                        </a:rPr>
                        <a:t>281.35</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200" b="1" i="0" u="none" strike="noStrike" dirty="0">
                          <a:solidFill>
                            <a:srgbClr val="000000"/>
                          </a:solidFill>
                          <a:effectLst/>
                          <a:latin typeface="Calibri" panose="020F0502020204030204" pitchFamily="34" charset="0"/>
                        </a:rPr>
                        <a:t>5627</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GB" sz="1100" b="0" i="0" u="none" strike="noStrike" dirty="0">
                          <a:solidFill>
                            <a:srgbClr val="000000"/>
                          </a:solidFill>
                          <a:effectLst/>
                          <a:latin typeface="Aptos Narrow" panose="020B0004020202020204" pitchFamily="34" charset="0"/>
                        </a:rPr>
                        <a:t>56.87</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776736391"/>
                  </a:ext>
                </a:extLst>
              </a:tr>
              <a:tr h="192744">
                <a:tc>
                  <a:txBody>
                    <a:bodyPr/>
                    <a:lstStyle/>
                    <a:p>
                      <a:pPr algn="l" fontAlgn="b"/>
                      <a:endParaRPr lang="en-GB" sz="1100" b="0" i="0" u="none" strike="noStrike">
                        <a:solidFill>
                          <a:srgbClr val="000000"/>
                        </a:solidFill>
                        <a:effectLst/>
                        <a:latin typeface="Aptos Narrow" panose="020B0004020202020204" pitchFamily="34" charset="0"/>
                      </a:endParaRPr>
                    </a:p>
                  </a:txBody>
                  <a:tcPr marL="6417" marR="6417" marT="6417"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6417" marR="6417" marT="6417"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6417" marR="6417" marT="6417"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6417" marR="6417" marT="6417"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en-GB" sz="1100" b="0" i="0" u="none" strike="noStrike" dirty="0">
                        <a:solidFill>
                          <a:srgbClr val="000000"/>
                        </a:solidFill>
                        <a:effectLst/>
                        <a:latin typeface="Aptos Narrow" panose="020B0004020202020204" pitchFamily="34" charset="0"/>
                      </a:endParaRPr>
                    </a:p>
                  </a:txBody>
                  <a:tcPr marL="6417" marR="6417" marT="6417"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endParaRPr lang="en-GB" sz="1100" b="1" i="0" u="none" strike="noStrike" dirty="0">
                        <a:solidFill>
                          <a:srgbClr val="000000"/>
                        </a:solidFill>
                        <a:effectLst/>
                        <a:latin typeface="Aptos Narrow" panose="020B0004020202020204" pitchFamily="34" charset="0"/>
                      </a:endParaRPr>
                    </a:p>
                  </a:txBody>
                  <a:tcPr marL="6417" marR="6417" marT="6417"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r>
                        <a:rPr lang="en-GB" sz="1100" b="1" i="0" u="none" strike="noStrike">
                          <a:solidFill>
                            <a:srgbClr val="000000"/>
                          </a:solidFill>
                          <a:effectLst/>
                          <a:latin typeface="Aptos Narrow" panose="020B0004020202020204" pitchFamily="34" charset="0"/>
                        </a:rPr>
                        <a:t>330</a:t>
                      </a:r>
                    </a:p>
                  </a:txBody>
                  <a:tcPr marL="6417" marR="6417" marT="6417"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r>
                        <a:rPr lang="en-GB" sz="1100" b="1" i="0" u="none" strike="noStrike" dirty="0">
                          <a:solidFill>
                            <a:srgbClr val="000000"/>
                          </a:solidFill>
                          <a:effectLst/>
                          <a:highlight>
                            <a:srgbClr val="FFFF00"/>
                          </a:highlight>
                          <a:latin typeface="Aptos Narrow" panose="020B0004020202020204" pitchFamily="34" charset="0"/>
                        </a:rPr>
                        <a:t>6778</a:t>
                      </a:r>
                    </a:p>
                  </a:txBody>
                  <a:tcPr marL="6417" marR="6417" marT="6417"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en-GB" sz="1100" b="0" i="0" u="none" strike="noStrike" dirty="0">
                        <a:solidFill>
                          <a:srgbClr val="000000"/>
                        </a:solidFill>
                        <a:effectLst/>
                        <a:latin typeface="Aptos Narrow" panose="020B0004020202020204" pitchFamily="34" charset="0"/>
                      </a:endParaRPr>
                    </a:p>
                  </a:txBody>
                  <a:tcPr marL="6417" marR="6417" marT="6417" marB="0" anchor="b">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408719220"/>
                  </a:ext>
                </a:extLst>
              </a:tr>
            </a:tbl>
          </a:graphicData>
        </a:graphic>
      </p:graphicFrame>
      <p:sp>
        <p:nvSpPr>
          <p:cNvPr id="7" name="TextBox 6">
            <a:extLst>
              <a:ext uri="{FF2B5EF4-FFF2-40B4-BE49-F238E27FC236}">
                <a16:creationId xmlns:a16="http://schemas.microsoft.com/office/drawing/2014/main" id="{C429AF9F-87D7-16E4-5A8E-7233A003BE7F}"/>
              </a:ext>
            </a:extLst>
          </p:cNvPr>
          <p:cNvSpPr txBox="1"/>
          <p:nvPr/>
        </p:nvSpPr>
        <p:spPr>
          <a:xfrm>
            <a:off x="1294514" y="6000518"/>
            <a:ext cx="7806956" cy="369332"/>
          </a:xfrm>
          <a:prstGeom prst="rect">
            <a:avLst/>
          </a:prstGeom>
          <a:noFill/>
        </p:spPr>
        <p:txBody>
          <a:bodyPr wrap="square">
            <a:spAutoFit/>
          </a:bodyPr>
          <a:lstStyle/>
          <a:p>
            <a:r>
              <a:rPr lang="en-US" dirty="0"/>
              <a:t>https://</a:t>
            </a:r>
            <a:r>
              <a:rPr lang="en-US" dirty="0" err="1"/>
              <a:t>www.southwarwickshire.org.uk</a:t>
            </a:r>
            <a:r>
              <a:rPr lang="en-US" dirty="0"/>
              <a:t>/</a:t>
            </a:r>
            <a:r>
              <a:rPr lang="en-US" dirty="0" err="1"/>
              <a:t>swlp</a:t>
            </a:r>
            <a:r>
              <a:rPr lang="en-US" dirty="0"/>
              <a:t>/</a:t>
            </a:r>
            <a:r>
              <a:rPr lang="en-US" dirty="0" err="1"/>
              <a:t>helaa-results.cfm</a:t>
            </a:r>
            <a:endParaRPr lang="en-US" dirty="0"/>
          </a:p>
        </p:txBody>
      </p:sp>
    </p:spTree>
    <p:extLst>
      <p:ext uri="{BB962C8B-B14F-4D97-AF65-F5344CB8AC3E}">
        <p14:creationId xmlns:p14="http://schemas.microsoft.com/office/powerpoint/2010/main" val="38584385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B354A-C0D7-7131-514F-4B94C261DE13}"/>
              </a:ext>
            </a:extLst>
          </p:cNvPr>
          <p:cNvSpPr>
            <a:spLocks noGrp="1"/>
          </p:cNvSpPr>
          <p:nvPr>
            <p:ph type="title"/>
          </p:nvPr>
        </p:nvSpPr>
        <p:spPr/>
        <p:txBody>
          <a:bodyPr/>
          <a:lstStyle/>
          <a:p>
            <a:r>
              <a:rPr lang="en-US" dirty="0"/>
              <a:t>Other points to note…</a:t>
            </a:r>
          </a:p>
        </p:txBody>
      </p:sp>
      <p:sp>
        <p:nvSpPr>
          <p:cNvPr id="3" name="Content Placeholder 2">
            <a:extLst>
              <a:ext uri="{FF2B5EF4-FFF2-40B4-BE49-F238E27FC236}">
                <a16:creationId xmlns:a16="http://schemas.microsoft.com/office/drawing/2014/main" id="{DEBB81EB-9A42-EBAE-E8B6-925DC795AA18}"/>
              </a:ext>
            </a:extLst>
          </p:cNvPr>
          <p:cNvSpPr>
            <a:spLocks noGrp="1"/>
          </p:cNvSpPr>
          <p:nvPr>
            <p:ph idx="1"/>
          </p:nvPr>
        </p:nvSpPr>
        <p:spPr/>
        <p:txBody>
          <a:bodyPr>
            <a:normAutofit/>
          </a:bodyPr>
          <a:lstStyle/>
          <a:p>
            <a:r>
              <a:rPr lang="en-US" dirty="0"/>
              <a:t>An indicative need for 29 ha of employment land required to support 6,000+ homes</a:t>
            </a:r>
          </a:p>
          <a:p>
            <a:r>
              <a:rPr lang="en-US" dirty="0"/>
              <a:t>Industrial provision would be best catered for along the eastern and in particular the south- eastern areas of the site where access to the road network is best. Office provision would be best-located nearby to one of the two rail stations.</a:t>
            </a:r>
          </a:p>
          <a:p>
            <a:r>
              <a:rPr lang="en-US" dirty="0"/>
              <a:t>6,000+ new dwellings would require 1 new secondary and 3-4 new primary schools.</a:t>
            </a:r>
          </a:p>
          <a:p>
            <a:r>
              <a:rPr lang="en-US" dirty="0"/>
              <a:t>There is a 3</a:t>
            </a:r>
            <a:r>
              <a:rPr lang="en-US" baseline="30000" dirty="0"/>
              <a:t>rd</a:t>
            </a:r>
            <a:r>
              <a:rPr lang="en-US" dirty="0"/>
              <a:t> call for sites in progress….which could extend the site further</a:t>
            </a:r>
          </a:p>
        </p:txBody>
      </p:sp>
    </p:spTree>
    <p:extLst>
      <p:ext uri="{BB962C8B-B14F-4D97-AF65-F5344CB8AC3E}">
        <p14:creationId xmlns:p14="http://schemas.microsoft.com/office/powerpoint/2010/main" val="41077177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AB521-F228-EBD6-B2E7-C9D1499DF22B}"/>
              </a:ext>
            </a:extLst>
          </p:cNvPr>
          <p:cNvSpPr>
            <a:spLocks noGrp="1"/>
          </p:cNvSpPr>
          <p:nvPr>
            <p:ph type="title"/>
          </p:nvPr>
        </p:nvSpPr>
        <p:spPr>
          <a:xfrm>
            <a:off x="739586" y="365125"/>
            <a:ext cx="11093825" cy="1325563"/>
          </a:xfrm>
        </p:spPr>
        <p:txBody>
          <a:bodyPr/>
          <a:lstStyle/>
          <a:p>
            <a:r>
              <a:rPr lang="en-GB" dirty="0"/>
              <a:t>Small </a:t>
            </a:r>
            <a:r>
              <a:rPr lang="en-GB" sz="4000" dirty="0"/>
              <a:t>sites</a:t>
            </a:r>
            <a:r>
              <a:rPr lang="en-GB" dirty="0"/>
              <a:t> in the South Warwickshire Local Plan</a:t>
            </a:r>
          </a:p>
        </p:txBody>
      </p:sp>
      <p:sp>
        <p:nvSpPr>
          <p:cNvPr id="3" name="Content Placeholder 2">
            <a:extLst>
              <a:ext uri="{FF2B5EF4-FFF2-40B4-BE49-F238E27FC236}">
                <a16:creationId xmlns:a16="http://schemas.microsoft.com/office/drawing/2014/main" id="{3D9D9A5F-F308-2326-3B44-AC5EC8DC4DEA}"/>
              </a:ext>
            </a:extLst>
          </p:cNvPr>
          <p:cNvSpPr>
            <a:spLocks noGrp="1"/>
          </p:cNvSpPr>
          <p:nvPr>
            <p:ph idx="1"/>
          </p:nvPr>
        </p:nvSpPr>
        <p:spPr/>
        <p:txBody>
          <a:bodyPr/>
          <a:lstStyle/>
          <a:p>
            <a:r>
              <a:rPr lang="en-GB" dirty="0"/>
              <a:t>Include comments on small sites as part of your consultation response.</a:t>
            </a:r>
          </a:p>
          <a:p>
            <a:r>
              <a:rPr lang="en-GB" dirty="0"/>
              <a:t>Part A of the HELAA site assessment sifted out some sites, the remainder being further assessed in HELAA part B.   All the sites assessed in Part B remain in consideration for the SWLP.</a:t>
            </a:r>
          </a:p>
          <a:p>
            <a:r>
              <a:rPr lang="en-GB" dirty="0"/>
              <a:t>The smaller sites that are proposed to be allocated will be identified in the next stage of consultation.</a:t>
            </a:r>
          </a:p>
          <a:p>
            <a:r>
              <a:rPr lang="en-GB" dirty="0"/>
              <a:t>It would be very useful to hear your comments on sites in or affecting Wilmcote in the current consultation to help inform the site selection.</a:t>
            </a:r>
          </a:p>
        </p:txBody>
      </p:sp>
    </p:spTree>
    <p:extLst>
      <p:ext uri="{BB962C8B-B14F-4D97-AF65-F5344CB8AC3E}">
        <p14:creationId xmlns:p14="http://schemas.microsoft.com/office/powerpoint/2010/main" val="11355736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729</TotalTime>
  <Words>1158</Words>
  <Application>Microsoft Office PowerPoint</Application>
  <PresentationFormat>Widescreen</PresentationFormat>
  <Paragraphs>150</Paragraphs>
  <Slides>15</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Aptos</vt:lpstr>
      <vt:lpstr>Aptos Display</vt:lpstr>
      <vt:lpstr>Aptos Narrow</vt:lpstr>
      <vt:lpstr>Arial</vt:lpstr>
      <vt:lpstr>Calibri</vt:lpstr>
      <vt:lpstr>Century Gothic</vt:lpstr>
      <vt:lpstr>Office Theme</vt:lpstr>
      <vt:lpstr>       South Warwickshire  Local Plan  Wilmcote Public Meeting   8th February 2025</vt:lpstr>
      <vt:lpstr>SOUTH WARWICKSHIRE LOCAL PLAN  AGENDA </vt:lpstr>
      <vt:lpstr>PowerPoint Presentation</vt:lpstr>
      <vt:lpstr>PowerPoint Presentation</vt:lpstr>
      <vt:lpstr>What about the Green belt…?</vt:lpstr>
      <vt:lpstr>PowerPoint Presentation</vt:lpstr>
      <vt:lpstr>BW Sites and Dwelling capacity</vt:lpstr>
      <vt:lpstr>Other points to note…</vt:lpstr>
      <vt:lpstr>Small sites in the South Warwickshire Local Plan</vt:lpstr>
      <vt:lpstr>PowerPoint Presentation</vt:lpstr>
      <vt:lpstr>PowerPoint Presentation</vt:lpstr>
      <vt:lpstr>PowerPoint Presentation</vt:lpstr>
      <vt:lpstr>PowerPoint Presentation</vt:lpstr>
      <vt:lpstr> How to submit your comments on SWLP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Peter Delve</dc:creator>
  <cp:lastModifiedBy>Sue Ray</cp:lastModifiedBy>
  <cp:revision>46</cp:revision>
  <dcterms:created xsi:type="dcterms:W3CDTF">2025-01-19T18:03:22Z</dcterms:created>
  <dcterms:modified xsi:type="dcterms:W3CDTF">2025-02-06T17:49:19Z</dcterms:modified>
</cp:coreProperties>
</file>